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4"/>
  </p:notesMasterIdLst>
  <p:handoutMasterIdLst>
    <p:handoutMasterId r:id="rId55"/>
  </p:handoutMasterIdLst>
  <p:sldIdLst>
    <p:sldId id="256" r:id="rId5"/>
    <p:sldId id="257" r:id="rId6"/>
    <p:sldId id="320" r:id="rId7"/>
    <p:sldId id="308" r:id="rId8"/>
    <p:sldId id="259" r:id="rId9"/>
    <p:sldId id="335" r:id="rId10"/>
    <p:sldId id="336" r:id="rId11"/>
    <p:sldId id="337" r:id="rId12"/>
    <p:sldId id="338" r:id="rId13"/>
    <p:sldId id="339" r:id="rId14"/>
    <p:sldId id="340" r:id="rId15"/>
    <p:sldId id="341" r:id="rId16"/>
    <p:sldId id="342" r:id="rId17"/>
    <p:sldId id="343" r:id="rId18"/>
    <p:sldId id="344" r:id="rId19"/>
    <p:sldId id="345" r:id="rId20"/>
    <p:sldId id="346" r:id="rId21"/>
    <p:sldId id="347" r:id="rId22"/>
    <p:sldId id="348" r:id="rId23"/>
    <p:sldId id="373" r:id="rId24"/>
    <p:sldId id="350" r:id="rId25"/>
    <p:sldId id="351" r:id="rId26"/>
    <p:sldId id="352" r:id="rId27"/>
    <p:sldId id="353" r:id="rId28"/>
    <p:sldId id="354" r:id="rId29"/>
    <p:sldId id="355" r:id="rId30"/>
    <p:sldId id="356" r:id="rId31"/>
    <p:sldId id="357" r:id="rId32"/>
    <p:sldId id="358" r:id="rId33"/>
    <p:sldId id="359" r:id="rId34"/>
    <p:sldId id="374" r:id="rId35"/>
    <p:sldId id="361" r:id="rId36"/>
    <p:sldId id="360" r:id="rId37"/>
    <p:sldId id="349" r:id="rId38"/>
    <p:sldId id="364" r:id="rId39"/>
    <p:sldId id="370" r:id="rId40"/>
    <p:sldId id="363" r:id="rId41"/>
    <p:sldId id="366" r:id="rId42"/>
    <p:sldId id="365" r:id="rId43"/>
    <p:sldId id="367" r:id="rId44"/>
    <p:sldId id="362" r:id="rId45"/>
    <p:sldId id="318" r:id="rId46"/>
    <p:sldId id="368" r:id="rId47"/>
    <p:sldId id="369" r:id="rId48"/>
    <p:sldId id="371" r:id="rId49"/>
    <p:sldId id="372" r:id="rId50"/>
    <p:sldId id="332" r:id="rId51"/>
    <p:sldId id="322" r:id="rId52"/>
    <p:sldId id="30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9178A2-206E-4DCC-8CCC-233CDA156257}" v="131" dt="2025-04-08T07:10:45.956"/>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an kalyan" userId="7a0f979ab76e48d7" providerId="LiveId" clId="{E9D5D520-B61B-4F28-8CAD-FE9A75731AED}"/>
    <pc:docChg chg="addSld modSld sldOrd">
      <pc:chgData name="pavan kalyan" userId="7a0f979ab76e48d7" providerId="LiveId" clId="{E9D5D520-B61B-4F28-8CAD-FE9A75731AED}" dt="2025-04-09T06:14:58.488" v="84" actId="1076"/>
      <pc:docMkLst>
        <pc:docMk/>
      </pc:docMkLst>
      <pc:sldChg chg="modSp mod">
        <pc:chgData name="pavan kalyan" userId="7a0f979ab76e48d7" providerId="LiveId" clId="{E9D5D520-B61B-4F28-8CAD-FE9A75731AED}" dt="2025-04-09T06:14:58.488" v="84" actId="1076"/>
        <pc:sldMkLst>
          <pc:docMk/>
          <pc:sldMk cId="4209177324" sldId="364"/>
        </pc:sldMkLst>
        <pc:graphicFrameChg chg="mod modGraphic">
          <ac:chgData name="pavan kalyan" userId="7a0f979ab76e48d7" providerId="LiveId" clId="{E9D5D520-B61B-4F28-8CAD-FE9A75731AED}" dt="2025-04-09T06:14:58.488" v="84" actId="1076"/>
          <ac:graphicFrameMkLst>
            <pc:docMk/>
            <pc:sldMk cId="4209177324" sldId="364"/>
            <ac:graphicFrameMk id="12" creationId="{E4B08D66-2A29-D652-5DA5-1D607DCAD4EF}"/>
          </ac:graphicFrameMkLst>
        </pc:graphicFrameChg>
      </pc:sldChg>
      <pc:sldChg chg="modSp add mod ord">
        <pc:chgData name="pavan kalyan" userId="7a0f979ab76e48d7" providerId="LiveId" clId="{E9D5D520-B61B-4F28-8CAD-FE9A75731AED}" dt="2025-04-09T05:33:01.957" v="47" actId="20577"/>
        <pc:sldMkLst>
          <pc:docMk/>
          <pc:sldMk cId="3496312251" sldId="373"/>
        </pc:sldMkLst>
        <pc:spChg chg="mod">
          <ac:chgData name="pavan kalyan" userId="7a0f979ab76e48d7" providerId="LiveId" clId="{E9D5D520-B61B-4F28-8CAD-FE9A75731AED}" dt="2025-04-09T05:33:01.957" v="47" actId="20577"/>
          <ac:spMkLst>
            <pc:docMk/>
            <pc:sldMk cId="3496312251" sldId="373"/>
            <ac:spMk id="6" creationId="{F6FECC1F-DBEE-3086-FD50-67E4A7F36128}"/>
          </ac:spMkLst>
        </pc:spChg>
      </pc:sldChg>
      <pc:sldChg chg="modSp add mod ord">
        <pc:chgData name="pavan kalyan" userId="7a0f979ab76e48d7" providerId="LiveId" clId="{E9D5D520-B61B-4F28-8CAD-FE9A75731AED}" dt="2025-04-09T05:34:01.152" v="82" actId="20577"/>
        <pc:sldMkLst>
          <pc:docMk/>
          <pc:sldMk cId="2257070594" sldId="374"/>
        </pc:sldMkLst>
        <pc:spChg chg="mod">
          <ac:chgData name="pavan kalyan" userId="7a0f979ab76e48d7" providerId="LiveId" clId="{E9D5D520-B61B-4F28-8CAD-FE9A75731AED}" dt="2025-04-09T05:34:01.152" v="82" actId="20577"/>
          <ac:spMkLst>
            <pc:docMk/>
            <pc:sldMk cId="2257070594" sldId="374"/>
            <ac:spMk id="6" creationId="{8E07F2B1-A812-7E5B-71A2-D5A4494569F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4/9/2025</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4/9/2025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53E2D-BCBB-8AC0-230C-95BEB5515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6D5F0D-1B01-493F-2770-65116C88C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ADC329-D452-582A-8AD8-FAC110E8A4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4B866C-6BA0-A30D-CA49-BF6255C8EB7C}"/>
              </a:ext>
            </a:extLst>
          </p:cNvPr>
          <p:cNvSpPr>
            <a:spLocks noGrp="1"/>
          </p:cNvSpPr>
          <p:nvPr>
            <p:ph type="sldNum" sz="quarter" idx="5"/>
          </p:nvPr>
        </p:nvSpPr>
        <p:spPr/>
        <p:txBody>
          <a:bodyPr/>
          <a:lstStyle/>
          <a:p>
            <a:fld id="{62002DED-DCF6-428F-92AB-AA8ACCA0B387}" type="slidenum">
              <a:rPr lang="en-US" smtClean="0"/>
              <a:t>17</a:t>
            </a:fld>
            <a:endParaRPr lang="en-US" dirty="0"/>
          </a:p>
        </p:txBody>
      </p:sp>
    </p:spTree>
    <p:extLst>
      <p:ext uri="{BB962C8B-B14F-4D97-AF65-F5344CB8AC3E}">
        <p14:creationId xmlns:p14="http://schemas.microsoft.com/office/powerpoint/2010/main" val="3642931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9C47F-C253-ADFD-B48F-380830154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5897F4-73BE-FC79-7228-3A56B4EC68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04CEAE-67ED-9262-BFE6-C09C6EEA5B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955A75-13B0-CED2-DF15-624781E34F9E}"/>
              </a:ext>
            </a:extLst>
          </p:cNvPr>
          <p:cNvSpPr>
            <a:spLocks noGrp="1"/>
          </p:cNvSpPr>
          <p:nvPr>
            <p:ph type="sldNum" sz="quarter" idx="5"/>
          </p:nvPr>
        </p:nvSpPr>
        <p:spPr/>
        <p:txBody>
          <a:bodyPr/>
          <a:lstStyle/>
          <a:p>
            <a:fld id="{62002DED-DCF6-428F-92AB-AA8ACCA0B387}" type="slidenum">
              <a:rPr lang="en-US" smtClean="0"/>
              <a:t>18</a:t>
            </a:fld>
            <a:endParaRPr lang="en-US" dirty="0"/>
          </a:p>
        </p:txBody>
      </p:sp>
    </p:spTree>
    <p:extLst>
      <p:ext uri="{BB962C8B-B14F-4D97-AF65-F5344CB8AC3E}">
        <p14:creationId xmlns:p14="http://schemas.microsoft.com/office/powerpoint/2010/main" val="3230976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887D2-1CBB-760B-98D3-4AC3B5A5EC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1640D-E3F8-A0F7-D97D-FDE4F2B229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98AC8-07C8-75F7-5168-3A48B1871A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DB0AEC-97D5-5DC7-AE2D-E56CD4FD7B27}"/>
              </a:ext>
            </a:extLst>
          </p:cNvPr>
          <p:cNvSpPr>
            <a:spLocks noGrp="1"/>
          </p:cNvSpPr>
          <p:nvPr>
            <p:ph type="sldNum" sz="quarter" idx="5"/>
          </p:nvPr>
        </p:nvSpPr>
        <p:spPr/>
        <p:txBody>
          <a:bodyPr/>
          <a:lstStyle/>
          <a:p>
            <a:fld id="{62002DED-DCF6-428F-92AB-AA8ACCA0B387}" type="slidenum">
              <a:rPr lang="en-US" smtClean="0"/>
              <a:t>19</a:t>
            </a:fld>
            <a:endParaRPr lang="en-US" dirty="0"/>
          </a:p>
        </p:txBody>
      </p:sp>
    </p:spTree>
    <p:extLst>
      <p:ext uri="{BB962C8B-B14F-4D97-AF65-F5344CB8AC3E}">
        <p14:creationId xmlns:p14="http://schemas.microsoft.com/office/powerpoint/2010/main" val="3411666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E5F80-D186-F9A6-276F-6740C4ABA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2D9F8-0B54-3D8B-F2E7-028814A70A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2F3F7D-20A4-4B89-7629-9574769474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9FD3A1-9C70-65B4-637F-5C8EF556DA81}"/>
              </a:ext>
            </a:extLst>
          </p:cNvPr>
          <p:cNvSpPr>
            <a:spLocks noGrp="1"/>
          </p:cNvSpPr>
          <p:nvPr>
            <p:ph type="sldNum" sz="quarter" idx="5"/>
          </p:nvPr>
        </p:nvSpPr>
        <p:spPr/>
        <p:txBody>
          <a:bodyPr/>
          <a:lstStyle/>
          <a:p>
            <a:fld id="{83251742-F350-4E0A-882E-44E34E005EFD}" type="slidenum">
              <a:rPr lang="en-US" smtClean="0"/>
              <a:t>20</a:t>
            </a:fld>
            <a:endParaRPr lang="en-US" dirty="0"/>
          </a:p>
        </p:txBody>
      </p:sp>
    </p:spTree>
    <p:extLst>
      <p:ext uri="{BB962C8B-B14F-4D97-AF65-F5344CB8AC3E}">
        <p14:creationId xmlns:p14="http://schemas.microsoft.com/office/powerpoint/2010/main" val="2928470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0600D-5FC1-0F6C-76F9-1EAAF5A66F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EB614-08A4-070C-2A95-05CC6CC4B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5B1318-E71F-88D1-D767-00E034C456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2C13C7-B8D8-BABF-1BFA-BED0C908E495}"/>
              </a:ext>
            </a:extLst>
          </p:cNvPr>
          <p:cNvSpPr>
            <a:spLocks noGrp="1"/>
          </p:cNvSpPr>
          <p:nvPr>
            <p:ph type="sldNum" sz="quarter" idx="5"/>
          </p:nvPr>
        </p:nvSpPr>
        <p:spPr/>
        <p:txBody>
          <a:bodyPr/>
          <a:lstStyle/>
          <a:p>
            <a:fld id="{62002DED-DCF6-428F-92AB-AA8ACCA0B387}" type="slidenum">
              <a:rPr lang="en-US" smtClean="0"/>
              <a:t>21</a:t>
            </a:fld>
            <a:endParaRPr lang="en-US" dirty="0"/>
          </a:p>
        </p:txBody>
      </p:sp>
    </p:spTree>
    <p:extLst>
      <p:ext uri="{BB962C8B-B14F-4D97-AF65-F5344CB8AC3E}">
        <p14:creationId xmlns:p14="http://schemas.microsoft.com/office/powerpoint/2010/main" val="3728084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696CD-2A99-035F-6BA2-A97A9B703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F5788-F747-C663-14D1-6101ADC15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F59D2-ADC8-C8E8-0631-A5872190C1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FD148B-6827-3345-C827-70F8BAC3EDF4}"/>
              </a:ext>
            </a:extLst>
          </p:cNvPr>
          <p:cNvSpPr>
            <a:spLocks noGrp="1"/>
          </p:cNvSpPr>
          <p:nvPr>
            <p:ph type="sldNum" sz="quarter" idx="5"/>
          </p:nvPr>
        </p:nvSpPr>
        <p:spPr/>
        <p:txBody>
          <a:bodyPr/>
          <a:lstStyle/>
          <a:p>
            <a:fld id="{62002DED-DCF6-428F-92AB-AA8ACCA0B387}" type="slidenum">
              <a:rPr lang="en-US" smtClean="0"/>
              <a:t>22</a:t>
            </a:fld>
            <a:endParaRPr lang="en-US" dirty="0"/>
          </a:p>
        </p:txBody>
      </p:sp>
    </p:spTree>
    <p:extLst>
      <p:ext uri="{BB962C8B-B14F-4D97-AF65-F5344CB8AC3E}">
        <p14:creationId xmlns:p14="http://schemas.microsoft.com/office/powerpoint/2010/main" val="4029059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8E94D-9064-20DD-BE94-81237D043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EBC18-5AEF-4FE0-5302-3D4D4806C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D4171-4254-AC2C-DB13-ADA521E9D7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1BA563-83B6-BD5D-270F-4EC209C77E29}"/>
              </a:ext>
            </a:extLst>
          </p:cNvPr>
          <p:cNvSpPr>
            <a:spLocks noGrp="1"/>
          </p:cNvSpPr>
          <p:nvPr>
            <p:ph type="sldNum" sz="quarter" idx="5"/>
          </p:nvPr>
        </p:nvSpPr>
        <p:spPr/>
        <p:txBody>
          <a:bodyPr/>
          <a:lstStyle/>
          <a:p>
            <a:fld id="{62002DED-DCF6-428F-92AB-AA8ACCA0B387}" type="slidenum">
              <a:rPr lang="en-US" smtClean="0"/>
              <a:t>23</a:t>
            </a:fld>
            <a:endParaRPr lang="en-US" dirty="0"/>
          </a:p>
        </p:txBody>
      </p:sp>
    </p:spTree>
    <p:extLst>
      <p:ext uri="{BB962C8B-B14F-4D97-AF65-F5344CB8AC3E}">
        <p14:creationId xmlns:p14="http://schemas.microsoft.com/office/powerpoint/2010/main" val="874586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430EA-BA8F-700E-A48F-FE619AF68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1B64F-DCE4-333C-00A1-5AFB950FED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DDCAEB-EA34-10C6-1522-5640FEDAF5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2347A3-9A34-9B40-9B49-221D86A62161}"/>
              </a:ext>
            </a:extLst>
          </p:cNvPr>
          <p:cNvSpPr>
            <a:spLocks noGrp="1"/>
          </p:cNvSpPr>
          <p:nvPr>
            <p:ph type="sldNum" sz="quarter" idx="5"/>
          </p:nvPr>
        </p:nvSpPr>
        <p:spPr/>
        <p:txBody>
          <a:bodyPr/>
          <a:lstStyle/>
          <a:p>
            <a:fld id="{62002DED-DCF6-428F-92AB-AA8ACCA0B387}" type="slidenum">
              <a:rPr lang="en-US" smtClean="0"/>
              <a:t>24</a:t>
            </a:fld>
            <a:endParaRPr lang="en-US" dirty="0"/>
          </a:p>
        </p:txBody>
      </p:sp>
    </p:spTree>
    <p:extLst>
      <p:ext uri="{BB962C8B-B14F-4D97-AF65-F5344CB8AC3E}">
        <p14:creationId xmlns:p14="http://schemas.microsoft.com/office/powerpoint/2010/main" val="1096887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D5F8E-D1F6-C650-E2D2-037D7E375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02B339-6BD6-DBA9-4B3D-DC5481BC0E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0FCA4-2B50-A7A9-DC27-9E0B33F85D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16DAC1-6F07-B237-CEBF-5D3687A882D0}"/>
              </a:ext>
            </a:extLst>
          </p:cNvPr>
          <p:cNvSpPr>
            <a:spLocks noGrp="1"/>
          </p:cNvSpPr>
          <p:nvPr>
            <p:ph type="sldNum" sz="quarter" idx="5"/>
          </p:nvPr>
        </p:nvSpPr>
        <p:spPr/>
        <p:txBody>
          <a:bodyPr/>
          <a:lstStyle/>
          <a:p>
            <a:fld id="{62002DED-DCF6-428F-92AB-AA8ACCA0B387}" type="slidenum">
              <a:rPr lang="en-US" smtClean="0"/>
              <a:t>25</a:t>
            </a:fld>
            <a:endParaRPr lang="en-US" dirty="0"/>
          </a:p>
        </p:txBody>
      </p:sp>
    </p:spTree>
    <p:extLst>
      <p:ext uri="{BB962C8B-B14F-4D97-AF65-F5344CB8AC3E}">
        <p14:creationId xmlns:p14="http://schemas.microsoft.com/office/powerpoint/2010/main" val="425765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B3C2F-3693-1A45-23FF-D789AB4240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889FE3-A3BD-F95E-A635-45ABAB90AC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4423C-0070-8008-BFB3-A9CD23E8C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B5452E-3816-3610-9955-8FCFFC3F10F1}"/>
              </a:ext>
            </a:extLst>
          </p:cNvPr>
          <p:cNvSpPr>
            <a:spLocks noGrp="1"/>
          </p:cNvSpPr>
          <p:nvPr>
            <p:ph type="sldNum" sz="quarter" idx="5"/>
          </p:nvPr>
        </p:nvSpPr>
        <p:spPr/>
        <p:txBody>
          <a:bodyPr/>
          <a:lstStyle/>
          <a:p>
            <a:fld id="{62002DED-DCF6-428F-92AB-AA8ACCA0B387}" type="slidenum">
              <a:rPr lang="en-US" smtClean="0"/>
              <a:t>26</a:t>
            </a:fld>
            <a:endParaRPr lang="en-US" dirty="0"/>
          </a:p>
        </p:txBody>
      </p:sp>
    </p:spTree>
    <p:extLst>
      <p:ext uri="{BB962C8B-B14F-4D97-AF65-F5344CB8AC3E}">
        <p14:creationId xmlns:p14="http://schemas.microsoft.com/office/powerpoint/2010/main" val="10505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a:t>
            </a:fld>
            <a:endParaRPr lang="en-US" dirty="0"/>
          </a:p>
        </p:txBody>
      </p:sp>
    </p:spTree>
    <p:extLst>
      <p:ext uri="{BB962C8B-B14F-4D97-AF65-F5344CB8AC3E}">
        <p14:creationId xmlns:p14="http://schemas.microsoft.com/office/powerpoint/2010/main" val="3335921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AD229-36C2-AA99-FF7E-4F83E3706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81AB7-2E7E-DBE7-3C83-CEACF6BCA9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4F8F66-DC40-02DD-05F6-447A46952E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F61403-DB83-C45F-A242-841202059B6E}"/>
              </a:ext>
            </a:extLst>
          </p:cNvPr>
          <p:cNvSpPr>
            <a:spLocks noGrp="1"/>
          </p:cNvSpPr>
          <p:nvPr>
            <p:ph type="sldNum" sz="quarter" idx="5"/>
          </p:nvPr>
        </p:nvSpPr>
        <p:spPr/>
        <p:txBody>
          <a:bodyPr/>
          <a:lstStyle/>
          <a:p>
            <a:fld id="{62002DED-DCF6-428F-92AB-AA8ACCA0B387}" type="slidenum">
              <a:rPr lang="en-US" smtClean="0"/>
              <a:t>27</a:t>
            </a:fld>
            <a:endParaRPr lang="en-US" dirty="0"/>
          </a:p>
        </p:txBody>
      </p:sp>
    </p:spTree>
    <p:extLst>
      <p:ext uri="{BB962C8B-B14F-4D97-AF65-F5344CB8AC3E}">
        <p14:creationId xmlns:p14="http://schemas.microsoft.com/office/powerpoint/2010/main" val="916652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37DA5-8EB3-77DF-8082-992FD9324F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0C918-30F4-07EA-D163-E1D201AD5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4DD533-B410-F277-EB5E-636666F560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2D4833-1CE6-C923-AB68-342CF52A461F}"/>
              </a:ext>
            </a:extLst>
          </p:cNvPr>
          <p:cNvSpPr>
            <a:spLocks noGrp="1"/>
          </p:cNvSpPr>
          <p:nvPr>
            <p:ph type="sldNum" sz="quarter" idx="5"/>
          </p:nvPr>
        </p:nvSpPr>
        <p:spPr/>
        <p:txBody>
          <a:bodyPr/>
          <a:lstStyle/>
          <a:p>
            <a:fld id="{62002DED-DCF6-428F-92AB-AA8ACCA0B387}" type="slidenum">
              <a:rPr lang="en-US" smtClean="0"/>
              <a:t>28</a:t>
            </a:fld>
            <a:endParaRPr lang="en-US" dirty="0"/>
          </a:p>
        </p:txBody>
      </p:sp>
    </p:spTree>
    <p:extLst>
      <p:ext uri="{BB962C8B-B14F-4D97-AF65-F5344CB8AC3E}">
        <p14:creationId xmlns:p14="http://schemas.microsoft.com/office/powerpoint/2010/main" val="900234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DD5AB-CB56-F7AA-327A-0C70333A1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7B87AE-EBFF-FB86-2DC7-0285F56D0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4A8403-5831-179F-CA01-5EC305C02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239E8A-C658-CBEB-966B-8BD45E808264}"/>
              </a:ext>
            </a:extLst>
          </p:cNvPr>
          <p:cNvSpPr>
            <a:spLocks noGrp="1"/>
          </p:cNvSpPr>
          <p:nvPr>
            <p:ph type="sldNum" sz="quarter" idx="5"/>
          </p:nvPr>
        </p:nvSpPr>
        <p:spPr/>
        <p:txBody>
          <a:bodyPr/>
          <a:lstStyle/>
          <a:p>
            <a:fld id="{62002DED-DCF6-428F-92AB-AA8ACCA0B387}" type="slidenum">
              <a:rPr lang="en-US" smtClean="0"/>
              <a:t>29</a:t>
            </a:fld>
            <a:endParaRPr lang="en-US" dirty="0"/>
          </a:p>
        </p:txBody>
      </p:sp>
    </p:spTree>
    <p:extLst>
      <p:ext uri="{BB962C8B-B14F-4D97-AF65-F5344CB8AC3E}">
        <p14:creationId xmlns:p14="http://schemas.microsoft.com/office/powerpoint/2010/main" val="247490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EDD00-DF51-EE7F-3DEC-7978460FD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19D748-8802-767F-9AE4-B02214B2B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976006-4D86-0781-7764-7BA1930ED1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412798-E7B2-B52A-AB29-F4B483CF79C7}"/>
              </a:ext>
            </a:extLst>
          </p:cNvPr>
          <p:cNvSpPr>
            <a:spLocks noGrp="1"/>
          </p:cNvSpPr>
          <p:nvPr>
            <p:ph type="sldNum" sz="quarter" idx="5"/>
          </p:nvPr>
        </p:nvSpPr>
        <p:spPr/>
        <p:txBody>
          <a:bodyPr/>
          <a:lstStyle/>
          <a:p>
            <a:fld id="{62002DED-DCF6-428F-92AB-AA8ACCA0B387}" type="slidenum">
              <a:rPr lang="en-US" smtClean="0"/>
              <a:t>30</a:t>
            </a:fld>
            <a:endParaRPr lang="en-US" dirty="0"/>
          </a:p>
        </p:txBody>
      </p:sp>
    </p:spTree>
    <p:extLst>
      <p:ext uri="{BB962C8B-B14F-4D97-AF65-F5344CB8AC3E}">
        <p14:creationId xmlns:p14="http://schemas.microsoft.com/office/powerpoint/2010/main" val="1781451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06EF5-1979-7119-8757-0BD5A406EB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49D7A2-2B47-EFCF-143C-83AC6CC929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814E64-2C74-BBE6-767E-365BE98A60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C9AA08-7978-4AC3-A12F-42D81536F7A0}"/>
              </a:ext>
            </a:extLst>
          </p:cNvPr>
          <p:cNvSpPr>
            <a:spLocks noGrp="1"/>
          </p:cNvSpPr>
          <p:nvPr>
            <p:ph type="sldNum" sz="quarter" idx="5"/>
          </p:nvPr>
        </p:nvSpPr>
        <p:spPr/>
        <p:txBody>
          <a:bodyPr/>
          <a:lstStyle/>
          <a:p>
            <a:fld id="{83251742-F350-4E0A-882E-44E34E005EFD}" type="slidenum">
              <a:rPr lang="en-US" smtClean="0"/>
              <a:t>31</a:t>
            </a:fld>
            <a:endParaRPr lang="en-US" dirty="0"/>
          </a:p>
        </p:txBody>
      </p:sp>
    </p:spTree>
    <p:extLst>
      <p:ext uri="{BB962C8B-B14F-4D97-AF65-F5344CB8AC3E}">
        <p14:creationId xmlns:p14="http://schemas.microsoft.com/office/powerpoint/2010/main" val="1278527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0D0CC-9833-CDF6-AB16-0974EEA38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181B6-2783-48D3-6D2A-2C6D3A1EB8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A2E01E-FF56-286D-7562-4E70F4B8C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D330E4-1D50-C29E-5375-029341F96027}"/>
              </a:ext>
            </a:extLst>
          </p:cNvPr>
          <p:cNvSpPr>
            <a:spLocks noGrp="1"/>
          </p:cNvSpPr>
          <p:nvPr>
            <p:ph type="sldNum" sz="quarter" idx="5"/>
          </p:nvPr>
        </p:nvSpPr>
        <p:spPr/>
        <p:txBody>
          <a:bodyPr/>
          <a:lstStyle/>
          <a:p>
            <a:fld id="{83251742-F350-4E0A-882E-44E34E005EFD}" type="slidenum">
              <a:rPr lang="en-US" smtClean="0"/>
              <a:t>34</a:t>
            </a:fld>
            <a:endParaRPr lang="en-US" dirty="0"/>
          </a:p>
        </p:txBody>
      </p:sp>
    </p:spTree>
    <p:extLst>
      <p:ext uri="{BB962C8B-B14F-4D97-AF65-F5344CB8AC3E}">
        <p14:creationId xmlns:p14="http://schemas.microsoft.com/office/powerpoint/2010/main" val="3591544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0092C-2BFE-C6F2-2C27-01AAE3277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FC9B53-F06C-B336-56BA-1566351CD3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58A40-3FD1-E258-8419-BD909A4556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FEF177-3848-4116-A07A-8D3A17D48A3E}"/>
              </a:ext>
            </a:extLst>
          </p:cNvPr>
          <p:cNvSpPr>
            <a:spLocks noGrp="1"/>
          </p:cNvSpPr>
          <p:nvPr>
            <p:ph type="sldNum" sz="quarter" idx="5"/>
          </p:nvPr>
        </p:nvSpPr>
        <p:spPr/>
        <p:txBody>
          <a:bodyPr/>
          <a:lstStyle/>
          <a:p>
            <a:fld id="{62002DED-DCF6-428F-92AB-AA8ACCA0B387}" type="slidenum">
              <a:rPr lang="en-US" smtClean="0"/>
              <a:t>35</a:t>
            </a:fld>
            <a:endParaRPr lang="en-US" dirty="0"/>
          </a:p>
        </p:txBody>
      </p:sp>
    </p:spTree>
    <p:extLst>
      <p:ext uri="{BB962C8B-B14F-4D97-AF65-F5344CB8AC3E}">
        <p14:creationId xmlns:p14="http://schemas.microsoft.com/office/powerpoint/2010/main" val="4104746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9BC14-8CB1-7592-18DD-E7A21441F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B9787-7013-FE7A-164A-14CE6D0D93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FB2A45-7D42-5DBC-9FD7-DEB1AA6FB2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1AAFB3-01BE-D529-EE95-31625A4AFEA7}"/>
              </a:ext>
            </a:extLst>
          </p:cNvPr>
          <p:cNvSpPr>
            <a:spLocks noGrp="1"/>
          </p:cNvSpPr>
          <p:nvPr>
            <p:ph type="sldNum" sz="quarter" idx="5"/>
          </p:nvPr>
        </p:nvSpPr>
        <p:spPr/>
        <p:txBody>
          <a:bodyPr/>
          <a:lstStyle/>
          <a:p>
            <a:fld id="{83251742-F350-4E0A-882E-44E34E005EFD}" type="slidenum">
              <a:rPr lang="en-US" smtClean="0"/>
              <a:t>36</a:t>
            </a:fld>
            <a:endParaRPr lang="en-US" dirty="0"/>
          </a:p>
        </p:txBody>
      </p:sp>
    </p:spTree>
    <p:extLst>
      <p:ext uri="{BB962C8B-B14F-4D97-AF65-F5344CB8AC3E}">
        <p14:creationId xmlns:p14="http://schemas.microsoft.com/office/powerpoint/2010/main" val="3534437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9D932-BE28-8850-44E7-248A1C1AD8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73806-CCC3-7977-E1AC-89B817304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182DAB-9233-5E40-27ED-A3716A09D8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D6F6E6-E9F7-BD70-21F5-2E3E42017769}"/>
              </a:ext>
            </a:extLst>
          </p:cNvPr>
          <p:cNvSpPr>
            <a:spLocks noGrp="1"/>
          </p:cNvSpPr>
          <p:nvPr>
            <p:ph type="sldNum" sz="quarter" idx="5"/>
          </p:nvPr>
        </p:nvSpPr>
        <p:spPr/>
        <p:txBody>
          <a:bodyPr/>
          <a:lstStyle/>
          <a:p>
            <a:fld id="{62002DED-DCF6-428F-92AB-AA8ACCA0B387}" type="slidenum">
              <a:rPr lang="en-US" smtClean="0"/>
              <a:t>37</a:t>
            </a:fld>
            <a:endParaRPr lang="en-US" dirty="0"/>
          </a:p>
        </p:txBody>
      </p:sp>
    </p:spTree>
    <p:extLst>
      <p:ext uri="{BB962C8B-B14F-4D97-AF65-F5344CB8AC3E}">
        <p14:creationId xmlns:p14="http://schemas.microsoft.com/office/powerpoint/2010/main" val="3448390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A63E9-C99D-7D8C-C7AF-75B97C158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5680A-4CE9-6615-F88E-D18A2DDABA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397EFD-A9AF-6AC4-E2C1-01C0C13E72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FB6B25-C914-F338-7FEB-3DC6CCFF91C8}"/>
              </a:ext>
            </a:extLst>
          </p:cNvPr>
          <p:cNvSpPr>
            <a:spLocks noGrp="1"/>
          </p:cNvSpPr>
          <p:nvPr>
            <p:ph type="sldNum" sz="quarter" idx="5"/>
          </p:nvPr>
        </p:nvSpPr>
        <p:spPr/>
        <p:txBody>
          <a:bodyPr/>
          <a:lstStyle/>
          <a:p>
            <a:fld id="{62002DED-DCF6-428F-92AB-AA8ACCA0B387}" type="slidenum">
              <a:rPr lang="en-US" smtClean="0"/>
              <a:t>38</a:t>
            </a:fld>
            <a:endParaRPr lang="en-US" dirty="0"/>
          </a:p>
        </p:txBody>
      </p:sp>
    </p:spTree>
    <p:extLst>
      <p:ext uri="{BB962C8B-B14F-4D97-AF65-F5344CB8AC3E}">
        <p14:creationId xmlns:p14="http://schemas.microsoft.com/office/powerpoint/2010/main" val="508415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5</a:t>
            </a:fld>
            <a:endParaRPr lang="en-US" dirty="0"/>
          </a:p>
        </p:txBody>
      </p:sp>
    </p:spTree>
    <p:extLst>
      <p:ext uri="{BB962C8B-B14F-4D97-AF65-F5344CB8AC3E}">
        <p14:creationId xmlns:p14="http://schemas.microsoft.com/office/powerpoint/2010/main" val="3881111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4FC09-3C0E-70AD-2A43-942135C9B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5D277-7F00-1500-1583-2784417B7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D60CDD-37C0-36D2-0F00-420CF538E9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E113FA-DAE9-0900-5C72-B14632EB99CB}"/>
              </a:ext>
            </a:extLst>
          </p:cNvPr>
          <p:cNvSpPr>
            <a:spLocks noGrp="1"/>
          </p:cNvSpPr>
          <p:nvPr>
            <p:ph type="sldNum" sz="quarter" idx="5"/>
          </p:nvPr>
        </p:nvSpPr>
        <p:spPr/>
        <p:txBody>
          <a:bodyPr/>
          <a:lstStyle/>
          <a:p>
            <a:fld id="{83251742-F350-4E0A-882E-44E34E005EFD}" type="slidenum">
              <a:rPr lang="en-US" smtClean="0"/>
              <a:t>39</a:t>
            </a:fld>
            <a:endParaRPr lang="en-US" dirty="0"/>
          </a:p>
        </p:txBody>
      </p:sp>
    </p:spTree>
    <p:extLst>
      <p:ext uri="{BB962C8B-B14F-4D97-AF65-F5344CB8AC3E}">
        <p14:creationId xmlns:p14="http://schemas.microsoft.com/office/powerpoint/2010/main" val="1384341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F7519-348E-46C5-8D25-1F8187679F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123589-2075-E07C-77A8-48222CA155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8693AF-70A8-1187-1D41-E86FC9F536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E6B026-DB53-4403-6B22-0A2F8ABFF00D}"/>
              </a:ext>
            </a:extLst>
          </p:cNvPr>
          <p:cNvSpPr>
            <a:spLocks noGrp="1"/>
          </p:cNvSpPr>
          <p:nvPr>
            <p:ph type="sldNum" sz="quarter" idx="5"/>
          </p:nvPr>
        </p:nvSpPr>
        <p:spPr/>
        <p:txBody>
          <a:bodyPr/>
          <a:lstStyle/>
          <a:p>
            <a:fld id="{62002DED-DCF6-428F-92AB-AA8ACCA0B387}" type="slidenum">
              <a:rPr lang="en-US" smtClean="0"/>
              <a:t>40</a:t>
            </a:fld>
            <a:endParaRPr lang="en-US" dirty="0"/>
          </a:p>
        </p:txBody>
      </p:sp>
    </p:spTree>
    <p:extLst>
      <p:ext uri="{BB962C8B-B14F-4D97-AF65-F5344CB8AC3E}">
        <p14:creationId xmlns:p14="http://schemas.microsoft.com/office/powerpoint/2010/main" val="1098939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42</a:t>
            </a:fld>
            <a:endParaRPr lang="en-US" dirty="0"/>
          </a:p>
        </p:txBody>
      </p:sp>
    </p:spTree>
    <p:extLst>
      <p:ext uri="{BB962C8B-B14F-4D97-AF65-F5344CB8AC3E}">
        <p14:creationId xmlns:p14="http://schemas.microsoft.com/office/powerpoint/2010/main" val="3012974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33691-1316-3ED8-B876-E3015925E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02971-8A53-0CA4-AEF4-EBB83B0AB4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EA534-3B77-FCAE-D583-2F5D0611DB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5DAA88-AFFB-6DBA-E5F1-6D9CA06F1315}"/>
              </a:ext>
            </a:extLst>
          </p:cNvPr>
          <p:cNvSpPr>
            <a:spLocks noGrp="1"/>
          </p:cNvSpPr>
          <p:nvPr>
            <p:ph type="sldNum" sz="quarter" idx="5"/>
          </p:nvPr>
        </p:nvSpPr>
        <p:spPr/>
        <p:txBody>
          <a:bodyPr/>
          <a:lstStyle/>
          <a:p>
            <a:fld id="{83251742-F350-4E0A-882E-44E34E005EFD}" type="slidenum">
              <a:rPr lang="en-US" smtClean="0"/>
              <a:t>43</a:t>
            </a:fld>
            <a:endParaRPr lang="en-US" dirty="0"/>
          </a:p>
        </p:txBody>
      </p:sp>
    </p:spTree>
    <p:extLst>
      <p:ext uri="{BB962C8B-B14F-4D97-AF65-F5344CB8AC3E}">
        <p14:creationId xmlns:p14="http://schemas.microsoft.com/office/powerpoint/2010/main" val="4197155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AF754-8062-976A-32C2-E5B0B5D3C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B6816-7DA6-DBD3-114A-C675062A3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763D5B-B2EC-6677-B6F7-167DC8CCFD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5077A1-E582-B423-1AC7-3100D0A2C5AF}"/>
              </a:ext>
            </a:extLst>
          </p:cNvPr>
          <p:cNvSpPr>
            <a:spLocks noGrp="1"/>
          </p:cNvSpPr>
          <p:nvPr>
            <p:ph type="sldNum" sz="quarter" idx="5"/>
          </p:nvPr>
        </p:nvSpPr>
        <p:spPr/>
        <p:txBody>
          <a:bodyPr/>
          <a:lstStyle/>
          <a:p>
            <a:fld id="{83251742-F350-4E0A-882E-44E34E005EFD}" type="slidenum">
              <a:rPr lang="en-US" smtClean="0"/>
              <a:t>44</a:t>
            </a:fld>
            <a:endParaRPr lang="en-US" dirty="0"/>
          </a:p>
        </p:txBody>
      </p:sp>
    </p:spTree>
    <p:extLst>
      <p:ext uri="{BB962C8B-B14F-4D97-AF65-F5344CB8AC3E}">
        <p14:creationId xmlns:p14="http://schemas.microsoft.com/office/powerpoint/2010/main" val="3722945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43CC3-4F9A-5973-73AD-155C4A243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91DA24-5383-98E1-1F68-4B8024C94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6247C-CEE1-9FC6-EA89-FC739B5A9B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035F16-D2A1-E8F9-9E66-B5A04C2C64C4}"/>
              </a:ext>
            </a:extLst>
          </p:cNvPr>
          <p:cNvSpPr>
            <a:spLocks noGrp="1"/>
          </p:cNvSpPr>
          <p:nvPr>
            <p:ph type="sldNum" sz="quarter" idx="5"/>
          </p:nvPr>
        </p:nvSpPr>
        <p:spPr/>
        <p:txBody>
          <a:bodyPr/>
          <a:lstStyle/>
          <a:p>
            <a:fld id="{83251742-F350-4E0A-882E-44E34E005EFD}" type="slidenum">
              <a:rPr lang="en-US" smtClean="0"/>
              <a:t>45</a:t>
            </a:fld>
            <a:endParaRPr lang="en-US" dirty="0"/>
          </a:p>
        </p:txBody>
      </p:sp>
    </p:spTree>
    <p:extLst>
      <p:ext uri="{BB962C8B-B14F-4D97-AF65-F5344CB8AC3E}">
        <p14:creationId xmlns:p14="http://schemas.microsoft.com/office/powerpoint/2010/main" val="3022386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D5434-4A22-1C69-FA87-4D16C74C9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B09AD5-5720-DC25-5D94-EC0FBFED5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D41646-7C8B-D38E-490D-B7F716587E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F8181E-8A47-48C4-8B87-20A50DED4724}"/>
              </a:ext>
            </a:extLst>
          </p:cNvPr>
          <p:cNvSpPr>
            <a:spLocks noGrp="1"/>
          </p:cNvSpPr>
          <p:nvPr>
            <p:ph type="sldNum" sz="quarter" idx="5"/>
          </p:nvPr>
        </p:nvSpPr>
        <p:spPr/>
        <p:txBody>
          <a:bodyPr/>
          <a:lstStyle/>
          <a:p>
            <a:fld id="{83251742-F350-4E0A-882E-44E34E005EFD}" type="slidenum">
              <a:rPr lang="en-US" smtClean="0"/>
              <a:t>46</a:t>
            </a:fld>
            <a:endParaRPr lang="en-US" dirty="0"/>
          </a:p>
        </p:txBody>
      </p:sp>
    </p:spTree>
    <p:extLst>
      <p:ext uri="{BB962C8B-B14F-4D97-AF65-F5344CB8AC3E}">
        <p14:creationId xmlns:p14="http://schemas.microsoft.com/office/powerpoint/2010/main" val="1565291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47</a:t>
            </a:fld>
            <a:endParaRPr lang="en-US" dirty="0"/>
          </a:p>
        </p:txBody>
      </p:sp>
    </p:spTree>
    <p:extLst>
      <p:ext uri="{BB962C8B-B14F-4D97-AF65-F5344CB8AC3E}">
        <p14:creationId xmlns:p14="http://schemas.microsoft.com/office/powerpoint/2010/main" val="241886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48</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49</a:t>
            </a:fld>
            <a:endParaRPr lang="en-US" dirty="0"/>
          </a:p>
        </p:txBody>
      </p:sp>
    </p:spTree>
    <p:extLst>
      <p:ext uri="{BB962C8B-B14F-4D97-AF65-F5344CB8AC3E}">
        <p14:creationId xmlns:p14="http://schemas.microsoft.com/office/powerpoint/2010/main" val="33965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846E-AE0F-5489-62D8-812924235E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7A0DE-FB57-C8B9-7F7B-4DD0D82249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E7F79-2511-F458-50D8-BB09E00AE6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40D9D4-0B88-2E6B-4DF7-0BCED17A2CFD}"/>
              </a:ext>
            </a:extLst>
          </p:cNvPr>
          <p:cNvSpPr>
            <a:spLocks noGrp="1"/>
          </p:cNvSpPr>
          <p:nvPr>
            <p:ph type="sldNum" sz="quarter" idx="5"/>
          </p:nvPr>
        </p:nvSpPr>
        <p:spPr/>
        <p:txBody>
          <a:bodyPr/>
          <a:lstStyle/>
          <a:p>
            <a:fld id="{83251742-F350-4E0A-882E-44E34E005EFD}" type="slidenum">
              <a:rPr lang="en-US" smtClean="0"/>
              <a:t>6</a:t>
            </a:fld>
            <a:endParaRPr lang="en-US" dirty="0"/>
          </a:p>
        </p:txBody>
      </p:sp>
    </p:spTree>
    <p:extLst>
      <p:ext uri="{BB962C8B-B14F-4D97-AF65-F5344CB8AC3E}">
        <p14:creationId xmlns:p14="http://schemas.microsoft.com/office/powerpoint/2010/main" val="2728337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28064-CAE2-E08C-8533-FE873F1938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830C0-7FE8-C0BB-10E5-EDBCE936DD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D8DAA-D077-EA84-633F-A007185626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273853-1815-6294-4DDB-F2EFA1B62BFC}"/>
              </a:ext>
            </a:extLst>
          </p:cNvPr>
          <p:cNvSpPr>
            <a:spLocks noGrp="1"/>
          </p:cNvSpPr>
          <p:nvPr>
            <p:ph type="sldNum" sz="quarter" idx="5"/>
          </p:nvPr>
        </p:nvSpPr>
        <p:spPr/>
        <p:txBody>
          <a:bodyPr/>
          <a:lstStyle/>
          <a:p>
            <a:fld id="{62002DED-DCF6-428F-92AB-AA8ACCA0B387}" type="slidenum">
              <a:rPr lang="en-US" smtClean="0"/>
              <a:t>7</a:t>
            </a:fld>
            <a:endParaRPr lang="en-US" dirty="0"/>
          </a:p>
        </p:txBody>
      </p:sp>
    </p:spTree>
    <p:extLst>
      <p:ext uri="{BB962C8B-B14F-4D97-AF65-F5344CB8AC3E}">
        <p14:creationId xmlns:p14="http://schemas.microsoft.com/office/powerpoint/2010/main" val="3374683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76C52-1389-6063-A244-3A170D750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87F39-6AE1-EBA0-C3E9-AE202DA589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5F0E8-3718-12EB-2D85-B1AF18F988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4AC363-E2A4-CABD-F53A-527D8974C761}"/>
              </a:ext>
            </a:extLst>
          </p:cNvPr>
          <p:cNvSpPr>
            <a:spLocks noGrp="1"/>
          </p:cNvSpPr>
          <p:nvPr>
            <p:ph type="sldNum" sz="quarter" idx="5"/>
          </p:nvPr>
        </p:nvSpPr>
        <p:spPr/>
        <p:txBody>
          <a:bodyPr/>
          <a:lstStyle/>
          <a:p>
            <a:fld id="{83251742-F350-4E0A-882E-44E34E005EFD}" type="slidenum">
              <a:rPr lang="en-US" smtClean="0"/>
              <a:t>8</a:t>
            </a:fld>
            <a:endParaRPr lang="en-US" dirty="0"/>
          </a:p>
        </p:txBody>
      </p:sp>
    </p:spTree>
    <p:extLst>
      <p:ext uri="{BB962C8B-B14F-4D97-AF65-F5344CB8AC3E}">
        <p14:creationId xmlns:p14="http://schemas.microsoft.com/office/powerpoint/2010/main" val="1296733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64C19-BF5E-40D8-A3EE-D4998FEDF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28D75-F022-6BD8-BBD8-603004C5C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78855-CFA5-CDC4-078B-8C318E740F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69B8FD-D547-F42A-DB01-6520E1E76615}"/>
              </a:ext>
            </a:extLst>
          </p:cNvPr>
          <p:cNvSpPr>
            <a:spLocks noGrp="1"/>
          </p:cNvSpPr>
          <p:nvPr>
            <p:ph type="sldNum" sz="quarter" idx="5"/>
          </p:nvPr>
        </p:nvSpPr>
        <p:spPr/>
        <p:txBody>
          <a:bodyPr/>
          <a:lstStyle/>
          <a:p>
            <a:fld id="{83251742-F350-4E0A-882E-44E34E005EFD}" type="slidenum">
              <a:rPr lang="en-US" smtClean="0"/>
              <a:t>14</a:t>
            </a:fld>
            <a:endParaRPr lang="en-US" dirty="0"/>
          </a:p>
        </p:txBody>
      </p:sp>
    </p:spTree>
    <p:extLst>
      <p:ext uri="{BB962C8B-B14F-4D97-AF65-F5344CB8AC3E}">
        <p14:creationId xmlns:p14="http://schemas.microsoft.com/office/powerpoint/2010/main" val="98456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7ABCF-140A-EC34-83F5-9D16835F9A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7913E-CF91-CEE1-6033-CDD2243E3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48B3B-7825-88C2-B63F-14C6D621E6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499EA6-9398-0DB8-C750-1FCAAD1E0908}"/>
              </a:ext>
            </a:extLst>
          </p:cNvPr>
          <p:cNvSpPr>
            <a:spLocks noGrp="1"/>
          </p:cNvSpPr>
          <p:nvPr>
            <p:ph type="sldNum" sz="quarter" idx="5"/>
          </p:nvPr>
        </p:nvSpPr>
        <p:spPr/>
        <p:txBody>
          <a:bodyPr/>
          <a:lstStyle/>
          <a:p>
            <a:fld id="{62002DED-DCF6-428F-92AB-AA8ACCA0B387}" type="slidenum">
              <a:rPr lang="en-US" smtClean="0"/>
              <a:t>15</a:t>
            </a:fld>
            <a:endParaRPr lang="en-US" dirty="0"/>
          </a:p>
        </p:txBody>
      </p:sp>
    </p:spTree>
    <p:extLst>
      <p:ext uri="{BB962C8B-B14F-4D97-AF65-F5344CB8AC3E}">
        <p14:creationId xmlns:p14="http://schemas.microsoft.com/office/powerpoint/2010/main" val="3240255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CE832-0433-DE3C-764C-FE57574691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E889B-23DE-97E4-B527-871D0D62E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BDF1D-D08F-A870-9879-58CCFBB258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D8DDB5-0EEE-13B8-D622-F2EA7142AC0A}"/>
              </a:ext>
            </a:extLst>
          </p:cNvPr>
          <p:cNvSpPr>
            <a:spLocks noGrp="1"/>
          </p:cNvSpPr>
          <p:nvPr>
            <p:ph type="sldNum" sz="quarter" idx="5"/>
          </p:nvPr>
        </p:nvSpPr>
        <p:spPr/>
        <p:txBody>
          <a:bodyPr/>
          <a:lstStyle/>
          <a:p>
            <a:fld id="{62002DED-DCF6-428F-92AB-AA8ACCA0B387}" type="slidenum">
              <a:rPr lang="en-US" smtClean="0"/>
              <a:t>16</a:t>
            </a:fld>
            <a:endParaRPr lang="en-US" dirty="0"/>
          </a:p>
        </p:txBody>
      </p:sp>
    </p:spTree>
    <p:extLst>
      <p:ext uri="{BB962C8B-B14F-4D97-AF65-F5344CB8AC3E}">
        <p14:creationId xmlns:p14="http://schemas.microsoft.com/office/powerpoint/2010/main" val="2983728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www.nagpurtoday.in/zomato-ipo-subscribed-36-in-early-hours/07141455"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file:///C:\Users\daroo\OneDrive\Documents\dashboard.xlsm"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4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4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4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4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489894" y="2105697"/>
            <a:ext cx="5792918" cy="1909393"/>
          </a:xfrm>
        </p:spPr>
        <p:txBody>
          <a:bodyPr>
            <a:normAutofit/>
          </a:bodyPr>
          <a:lstStyle/>
          <a:p>
            <a:r>
              <a:rPr lang="en-US" sz="4000" dirty="0"/>
              <a:t>Zomato Restaurants</a:t>
            </a:r>
            <a:br>
              <a:rPr lang="en-US" sz="4000" dirty="0"/>
            </a:br>
            <a:r>
              <a:rPr lang="en-US" sz="4000" dirty="0"/>
              <a:t>EDA</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735702" y="4441463"/>
            <a:ext cx="4223000" cy="1781123"/>
          </a:xfrm>
        </p:spPr>
        <p:txBody>
          <a:bodyPr/>
          <a:lstStyle/>
          <a:p>
            <a:r>
              <a:rPr lang="en-US" dirty="0"/>
              <a:t>Presenter:</a:t>
            </a:r>
          </a:p>
          <a:p>
            <a:r>
              <a:rPr lang="en-US" dirty="0"/>
              <a:t>Pavan Kalyan</a:t>
            </a:r>
          </a:p>
        </p:txBody>
      </p:sp>
      <p:pic>
        <p:nvPicPr>
          <p:cNvPr id="11" name="Picture Placeholder 10" descr="Colourful Biscuits ">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5467894" y="587120"/>
            <a:ext cx="5290998" cy="5290998"/>
          </a:xfrm>
        </p:spPr>
      </p:pic>
      <p:pic>
        <p:nvPicPr>
          <p:cNvPr id="6" name="Picture 5">
            <a:extLst>
              <a:ext uri="{FF2B5EF4-FFF2-40B4-BE49-F238E27FC236}">
                <a16:creationId xmlns:a16="http://schemas.microsoft.com/office/drawing/2014/main" id="{15C1B49A-0ED1-EA8F-C613-BA92E1413DE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89894" y="172958"/>
            <a:ext cx="4051626" cy="1909392"/>
          </a:xfrm>
          <a:prstGeom prst="rect">
            <a:avLst/>
          </a:prstGeom>
        </p:spPr>
      </p:pic>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BA5F8-FD36-41DA-DDA4-922C7BFA88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3A44A-8C9B-0D03-DB0B-BFD7A8556A26}"/>
              </a:ext>
            </a:extLst>
          </p:cNvPr>
          <p:cNvSpPr>
            <a:spLocks noGrp="1"/>
          </p:cNvSpPr>
          <p:nvPr>
            <p:ph type="title"/>
          </p:nvPr>
        </p:nvSpPr>
        <p:spPr/>
        <p:txBody>
          <a:bodyPr>
            <a:normAutofit fontScale="90000"/>
          </a:bodyPr>
          <a:lstStyle/>
          <a:p>
            <a:pPr algn="ctr"/>
            <a:r>
              <a:rPr lang="en-IN" dirty="0"/>
              <a:t>Restaurant type distributions</a:t>
            </a:r>
          </a:p>
        </p:txBody>
      </p:sp>
      <p:sp>
        <p:nvSpPr>
          <p:cNvPr id="6" name="Text Placeholder 5">
            <a:extLst>
              <a:ext uri="{FF2B5EF4-FFF2-40B4-BE49-F238E27FC236}">
                <a16:creationId xmlns:a16="http://schemas.microsoft.com/office/drawing/2014/main" id="{EE5D20EE-3523-30EA-AED0-9142828D329C}"/>
              </a:ext>
            </a:extLst>
          </p:cNvPr>
          <p:cNvSpPr>
            <a:spLocks noGrp="1"/>
          </p:cNvSpPr>
          <p:nvPr>
            <p:ph type="body" sz="quarter" idx="16"/>
          </p:nvPr>
        </p:nvSpPr>
        <p:spPr>
          <a:xfrm>
            <a:off x="6096000" y="1661651"/>
            <a:ext cx="5879690" cy="4159045"/>
          </a:xfrm>
        </p:spPr>
        <p:txBody>
          <a:bodyPr>
            <a:normAutofit lnSpcReduction="10000"/>
          </a:bodyPr>
          <a:lstStyle/>
          <a:p>
            <a:pPr>
              <a:buNone/>
            </a:pPr>
            <a:r>
              <a:rPr lang="en-US" b="1" dirty="0"/>
              <a:t>Key Observations:</a:t>
            </a:r>
          </a:p>
          <a:p>
            <a:pPr>
              <a:buFont typeface="Arial" panose="020B0604020202020204" pitchFamily="34" charset="0"/>
              <a:buChar char="•"/>
            </a:pPr>
            <a:r>
              <a:rPr lang="en-US" b="1" dirty="0"/>
              <a:t>Quick Bites</a:t>
            </a:r>
            <a:r>
              <a:rPr lang="en-US" dirty="0"/>
              <a:t> and </a:t>
            </a:r>
            <a:r>
              <a:rPr lang="en-US" b="1" dirty="0"/>
              <a:t>Casual Dining</a:t>
            </a:r>
            <a:r>
              <a:rPr lang="en-US" dirty="0"/>
              <a:t> are the </a:t>
            </a:r>
            <a:r>
              <a:rPr lang="en-US" b="1" dirty="0"/>
              <a:t>most common types</a:t>
            </a:r>
            <a:r>
              <a:rPr lang="en-US" dirty="0"/>
              <a:t>.</a:t>
            </a:r>
          </a:p>
          <a:p>
            <a:pPr>
              <a:buFont typeface="Arial" panose="020B0604020202020204" pitchFamily="34" charset="0"/>
              <a:buChar char="•"/>
            </a:pPr>
            <a:r>
              <a:rPr lang="en-US" b="1" dirty="0"/>
              <a:t>Beverage Shops</a:t>
            </a:r>
            <a:r>
              <a:rPr lang="en-US" dirty="0"/>
              <a:t> have a </a:t>
            </a:r>
            <a:r>
              <a:rPr lang="en-US" b="1" dirty="0"/>
              <a:t>smaller share</a:t>
            </a:r>
            <a:r>
              <a:rPr lang="en-US" dirty="0"/>
              <a:t> in the market.</a:t>
            </a:r>
          </a:p>
          <a:p>
            <a:pPr>
              <a:buNone/>
            </a:pPr>
            <a:r>
              <a:rPr lang="en-US" b="1" dirty="0"/>
              <a:t>Insights:</a:t>
            </a:r>
          </a:p>
          <a:p>
            <a:pPr>
              <a:buFont typeface="Arial" panose="020B0604020202020204" pitchFamily="34" charset="0"/>
              <a:buChar char="•"/>
            </a:pPr>
            <a:r>
              <a:rPr lang="en-US" dirty="0"/>
              <a:t>Most restaurants focus on </a:t>
            </a:r>
            <a:r>
              <a:rPr lang="en-US" b="1" dirty="0"/>
              <a:t>affordable and casual food options</a:t>
            </a:r>
            <a:r>
              <a:rPr lang="en-US" dirty="0"/>
              <a:t>.</a:t>
            </a:r>
          </a:p>
          <a:p>
            <a:pPr>
              <a:buFont typeface="Arial" panose="020B0604020202020204" pitchFamily="34" charset="0"/>
              <a:buChar char="•"/>
            </a:pPr>
            <a:r>
              <a:rPr lang="en-US" b="1" dirty="0"/>
              <a:t>High-end dining</a:t>
            </a:r>
            <a:r>
              <a:rPr lang="en-US" dirty="0"/>
              <a:t> is less common.</a:t>
            </a:r>
          </a:p>
          <a:p>
            <a:pPr>
              <a:buNone/>
            </a:pPr>
            <a:r>
              <a:rPr lang="en-US" b="1" dirty="0"/>
              <a:t>Recommendations:</a:t>
            </a:r>
          </a:p>
          <a:p>
            <a:pPr>
              <a:buFont typeface="Arial" panose="020B0604020202020204" pitchFamily="34" charset="0"/>
              <a:buChar char="•"/>
            </a:pPr>
            <a:r>
              <a:rPr lang="en-US" dirty="0"/>
              <a:t>New restaurants can choose </a:t>
            </a:r>
            <a:r>
              <a:rPr lang="en-US" b="1" dirty="0"/>
              <a:t>Quick Bites or Casual Dining</a:t>
            </a:r>
            <a:r>
              <a:rPr lang="en-US" dirty="0"/>
              <a:t> for budget-friendly service.</a:t>
            </a:r>
          </a:p>
          <a:p>
            <a:pPr>
              <a:buFont typeface="Arial" panose="020B0604020202020204" pitchFamily="34" charset="0"/>
              <a:buChar char="•"/>
            </a:pPr>
            <a:r>
              <a:rPr lang="en-US" b="1" dirty="0"/>
              <a:t>Fine Dining</a:t>
            </a:r>
            <a:r>
              <a:rPr lang="en-US" dirty="0"/>
              <a:t> should target customers who want </a:t>
            </a:r>
            <a:r>
              <a:rPr lang="en-US" b="1" dirty="0"/>
              <a:t>premium food and experience</a:t>
            </a:r>
            <a:r>
              <a:rPr lang="en-US" dirty="0"/>
              <a:t>.</a:t>
            </a:r>
          </a:p>
          <a:p>
            <a:pPr>
              <a:buNone/>
            </a:pPr>
            <a:endParaRPr lang="en-US" dirty="0"/>
          </a:p>
          <a:p>
            <a:endParaRPr lang="en-IN" dirty="0"/>
          </a:p>
        </p:txBody>
      </p:sp>
      <p:sp>
        <p:nvSpPr>
          <p:cNvPr id="8" name="Footer Placeholder 7">
            <a:extLst>
              <a:ext uri="{FF2B5EF4-FFF2-40B4-BE49-F238E27FC236}">
                <a16:creationId xmlns:a16="http://schemas.microsoft.com/office/drawing/2014/main" id="{1D610FF1-A8B9-27EB-B6CD-DC319CE87907}"/>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9" name="Slide Number Placeholder 8">
            <a:extLst>
              <a:ext uri="{FF2B5EF4-FFF2-40B4-BE49-F238E27FC236}">
                <a16:creationId xmlns:a16="http://schemas.microsoft.com/office/drawing/2014/main" id="{68CAF391-7C85-0DC3-99D4-743153A6BA70}"/>
              </a:ext>
            </a:extLst>
          </p:cNvPr>
          <p:cNvSpPr>
            <a:spLocks noGrp="1"/>
          </p:cNvSpPr>
          <p:nvPr>
            <p:ph type="sldNum" sz="quarter" idx="12"/>
          </p:nvPr>
        </p:nvSpPr>
        <p:spPr/>
        <p:txBody>
          <a:bodyPr/>
          <a:lstStyle/>
          <a:p>
            <a:fld id="{5EA792F7-1D9E-4C7E-A103-E8EDFDC2691E}" type="slidenum">
              <a:rPr lang="en-US" smtClean="0"/>
              <a:pPr/>
              <a:t>10</a:t>
            </a:fld>
            <a:endParaRPr lang="en-US" dirty="0"/>
          </a:p>
        </p:txBody>
      </p:sp>
      <p:pic>
        <p:nvPicPr>
          <p:cNvPr id="4" name="Picture 3">
            <a:extLst>
              <a:ext uri="{FF2B5EF4-FFF2-40B4-BE49-F238E27FC236}">
                <a16:creationId xmlns:a16="http://schemas.microsoft.com/office/drawing/2014/main" id="{8F0952BE-1B92-7D12-B229-8B8AFCDF8083}"/>
              </a:ext>
            </a:extLst>
          </p:cNvPr>
          <p:cNvPicPr>
            <a:picLocks noChangeAspect="1"/>
          </p:cNvPicPr>
          <p:nvPr/>
        </p:nvPicPr>
        <p:blipFill>
          <a:blip r:embed="rId2"/>
          <a:stretch>
            <a:fillRect/>
          </a:stretch>
        </p:blipFill>
        <p:spPr>
          <a:xfrm>
            <a:off x="92138" y="1661652"/>
            <a:ext cx="5756400" cy="4148845"/>
          </a:xfrm>
          <a:prstGeom prst="rect">
            <a:avLst/>
          </a:prstGeom>
        </p:spPr>
      </p:pic>
      <p:sp>
        <p:nvSpPr>
          <p:cNvPr id="3" name="Date Placeholder 31">
            <a:extLst>
              <a:ext uri="{FF2B5EF4-FFF2-40B4-BE49-F238E27FC236}">
                <a16:creationId xmlns:a16="http://schemas.microsoft.com/office/drawing/2014/main" id="{690092DB-0C6F-6C32-40A2-41F8C4C076C3}"/>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109465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8499F-DE35-5E25-B083-0952E59A2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D4A3A-5C63-3BB8-64A9-526FA7C57712}"/>
              </a:ext>
            </a:extLst>
          </p:cNvPr>
          <p:cNvSpPr>
            <a:spLocks noGrp="1"/>
          </p:cNvSpPr>
          <p:nvPr>
            <p:ph type="title"/>
          </p:nvPr>
        </p:nvSpPr>
        <p:spPr/>
        <p:txBody>
          <a:bodyPr>
            <a:normAutofit fontScale="90000"/>
          </a:bodyPr>
          <a:lstStyle/>
          <a:p>
            <a:pPr algn="ctr"/>
            <a:r>
              <a:rPr lang="en-IN" dirty="0"/>
              <a:t>Most Popular Restaurants Chains in Bangalore</a:t>
            </a:r>
          </a:p>
        </p:txBody>
      </p:sp>
      <p:sp>
        <p:nvSpPr>
          <p:cNvPr id="6" name="Text Placeholder 5">
            <a:extLst>
              <a:ext uri="{FF2B5EF4-FFF2-40B4-BE49-F238E27FC236}">
                <a16:creationId xmlns:a16="http://schemas.microsoft.com/office/drawing/2014/main" id="{564E75C5-65FB-BA96-381E-F25428E634F0}"/>
              </a:ext>
            </a:extLst>
          </p:cNvPr>
          <p:cNvSpPr>
            <a:spLocks noGrp="1"/>
          </p:cNvSpPr>
          <p:nvPr>
            <p:ph type="body" sz="quarter" idx="16"/>
          </p:nvPr>
        </p:nvSpPr>
        <p:spPr>
          <a:xfrm>
            <a:off x="6096000" y="1661651"/>
            <a:ext cx="5879690" cy="4159045"/>
          </a:xfrm>
        </p:spPr>
        <p:txBody>
          <a:bodyPr>
            <a:normAutofit/>
          </a:bodyPr>
          <a:lstStyle/>
          <a:p>
            <a:pPr>
              <a:buNone/>
            </a:pPr>
            <a:r>
              <a:rPr lang="en-US" b="1" dirty="0"/>
              <a:t>Key Observations:</a:t>
            </a:r>
          </a:p>
          <a:p>
            <a:pPr>
              <a:buFont typeface="Arial" panose="020B0604020202020204" pitchFamily="34" charset="0"/>
              <a:buChar char="•"/>
            </a:pPr>
            <a:r>
              <a:rPr lang="en-US" b="1" dirty="0" err="1"/>
              <a:t>FreshMenu</a:t>
            </a:r>
            <a:r>
              <a:rPr lang="en-US" dirty="0"/>
              <a:t>, </a:t>
            </a:r>
            <a:r>
              <a:rPr lang="en-US" b="1" dirty="0"/>
              <a:t>Gourmet Food Truck</a:t>
            </a:r>
            <a:r>
              <a:rPr lang="en-US" dirty="0"/>
              <a:t>, </a:t>
            </a:r>
            <a:r>
              <a:rPr lang="en-US" b="1" dirty="0" err="1"/>
              <a:t>Bhaijaan</a:t>
            </a:r>
            <a:r>
              <a:rPr lang="en-US" b="1" dirty="0"/>
              <a:t> Barbeques</a:t>
            </a:r>
            <a:r>
              <a:rPr lang="en-US" dirty="0"/>
              <a:t>, and </a:t>
            </a:r>
            <a:r>
              <a:rPr lang="en-US" b="1" dirty="0"/>
              <a:t>La-</a:t>
            </a:r>
            <a:r>
              <a:rPr lang="en-US" b="1" dirty="0" err="1"/>
              <a:t>Pino'z</a:t>
            </a:r>
            <a:r>
              <a:rPr lang="en-US" b="1" dirty="0"/>
              <a:t> Pizza</a:t>
            </a:r>
            <a:r>
              <a:rPr lang="en-US" dirty="0"/>
              <a:t> have the </a:t>
            </a:r>
            <a:r>
              <a:rPr lang="en-US" b="1" dirty="0"/>
              <a:t>most outlets</a:t>
            </a:r>
            <a:r>
              <a:rPr lang="en-US" dirty="0"/>
              <a:t>.</a:t>
            </a:r>
          </a:p>
          <a:p>
            <a:pPr>
              <a:buNone/>
            </a:pPr>
            <a:r>
              <a:rPr lang="en-US" b="1" dirty="0"/>
              <a:t>Insights:</a:t>
            </a:r>
          </a:p>
          <a:p>
            <a:pPr>
              <a:buFont typeface="Arial" panose="020B0604020202020204" pitchFamily="34" charset="0"/>
              <a:buChar char="•"/>
            </a:pPr>
            <a:r>
              <a:rPr lang="en-US" b="1" dirty="0"/>
              <a:t>Fast food chains</a:t>
            </a:r>
            <a:r>
              <a:rPr lang="en-US" dirty="0"/>
              <a:t> are popular because they are </a:t>
            </a:r>
            <a:r>
              <a:rPr lang="en-US" b="1" dirty="0"/>
              <a:t>affordable and quick</a:t>
            </a:r>
            <a:r>
              <a:rPr lang="en-US" dirty="0"/>
              <a:t>.</a:t>
            </a:r>
          </a:p>
          <a:p>
            <a:pPr>
              <a:buNone/>
            </a:pPr>
            <a:r>
              <a:rPr lang="en-US" b="1" dirty="0"/>
              <a:t>Recommendations:</a:t>
            </a:r>
          </a:p>
          <a:p>
            <a:pPr>
              <a:buFont typeface="Arial" panose="020B0604020202020204" pitchFamily="34" charset="0"/>
              <a:buChar char="•"/>
            </a:pPr>
            <a:r>
              <a:rPr lang="en-US" b="1" dirty="0"/>
              <a:t>New brands</a:t>
            </a:r>
            <a:r>
              <a:rPr lang="en-US" dirty="0"/>
              <a:t> should open in </a:t>
            </a:r>
            <a:r>
              <a:rPr lang="en-US" b="1" dirty="0"/>
              <a:t>high-demand locations</a:t>
            </a:r>
            <a:r>
              <a:rPr lang="en-US" dirty="0"/>
              <a:t>.</a:t>
            </a:r>
          </a:p>
          <a:p>
            <a:pPr>
              <a:buFont typeface="Arial" panose="020B0604020202020204" pitchFamily="34" charset="0"/>
              <a:buChar char="•"/>
            </a:pPr>
            <a:r>
              <a:rPr lang="en-US" b="1" dirty="0"/>
              <a:t>Local restaurants</a:t>
            </a:r>
            <a:r>
              <a:rPr lang="en-US" dirty="0"/>
              <a:t> can join </a:t>
            </a:r>
            <a:r>
              <a:rPr lang="en-US" b="1" dirty="0"/>
              <a:t>food delivery apps</a:t>
            </a:r>
            <a:r>
              <a:rPr lang="en-US" dirty="0"/>
              <a:t> to reach more customers.</a:t>
            </a:r>
          </a:p>
          <a:p>
            <a:pPr>
              <a:buFont typeface="Arial" panose="020B0604020202020204" pitchFamily="34" charset="0"/>
              <a:buChar char="•"/>
            </a:pPr>
            <a:endParaRPr lang="en-US" dirty="0"/>
          </a:p>
          <a:p>
            <a:endParaRPr lang="en-IN" dirty="0"/>
          </a:p>
        </p:txBody>
      </p:sp>
      <p:sp>
        <p:nvSpPr>
          <p:cNvPr id="8" name="Footer Placeholder 7">
            <a:extLst>
              <a:ext uri="{FF2B5EF4-FFF2-40B4-BE49-F238E27FC236}">
                <a16:creationId xmlns:a16="http://schemas.microsoft.com/office/drawing/2014/main" id="{B207153A-2D5B-5330-6840-88B6AD56BE64}"/>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9" name="Slide Number Placeholder 8">
            <a:extLst>
              <a:ext uri="{FF2B5EF4-FFF2-40B4-BE49-F238E27FC236}">
                <a16:creationId xmlns:a16="http://schemas.microsoft.com/office/drawing/2014/main" id="{33E03AC1-8E4A-C1E0-29A1-838A870923FB}"/>
              </a:ext>
            </a:extLst>
          </p:cNvPr>
          <p:cNvSpPr>
            <a:spLocks noGrp="1"/>
          </p:cNvSpPr>
          <p:nvPr>
            <p:ph type="sldNum" sz="quarter" idx="12"/>
          </p:nvPr>
        </p:nvSpPr>
        <p:spPr/>
        <p:txBody>
          <a:bodyPr/>
          <a:lstStyle/>
          <a:p>
            <a:fld id="{5EA792F7-1D9E-4C7E-A103-E8EDFDC2691E}" type="slidenum">
              <a:rPr lang="en-US" smtClean="0"/>
              <a:pPr/>
              <a:t>11</a:t>
            </a:fld>
            <a:endParaRPr lang="en-US" dirty="0"/>
          </a:p>
        </p:txBody>
      </p:sp>
      <p:pic>
        <p:nvPicPr>
          <p:cNvPr id="5" name="Picture 4">
            <a:extLst>
              <a:ext uri="{FF2B5EF4-FFF2-40B4-BE49-F238E27FC236}">
                <a16:creationId xmlns:a16="http://schemas.microsoft.com/office/drawing/2014/main" id="{E488A86D-4ECA-FA68-DF1D-F4B89B638EAB}"/>
              </a:ext>
            </a:extLst>
          </p:cNvPr>
          <p:cNvPicPr>
            <a:picLocks noChangeAspect="1"/>
          </p:cNvPicPr>
          <p:nvPr/>
        </p:nvPicPr>
        <p:blipFill>
          <a:blip r:embed="rId2"/>
          <a:stretch>
            <a:fillRect/>
          </a:stretch>
        </p:blipFill>
        <p:spPr>
          <a:xfrm>
            <a:off x="216310" y="1858296"/>
            <a:ext cx="5756400" cy="3854245"/>
          </a:xfrm>
          <a:prstGeom prst="rect">
            <a:avLst/>
          </a:prstGeom>
        </p:spPr>
      </p:pic>
      <p:sp>
        <p:nvSpPr>
          <p:cNvPr id="3" name="Date Placeholder 31">
            <a:extLst>
              <a:ext uri="{FF2B5EF4-FFF2-40B4-BE49-F238E27FC236}">
                <a16:creationId xmlns:a16="http://schemas.microsoft.com/office/drawing/2014/main" id="{B9C0A5D3-AFDE-D001-EDD3-BCA733EC7869}"/>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3975962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EEBB4-5E42-88F1-64C4-B7B99EBC0C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1E340C-AFE8-0C7B-A1FD-11E6CB3BBBD9}"/>
              </a:ext>
            </a:extLst>
          </p:cNvPr>
          <p:cNvSpPr>
            <a:spLocks noGrp="1"/>
          </p:cNvSpPr>
          <p:nvPr>
            <p:ph type="title"/>
          </p:nvPr>
        </p:nvSpPr>
        <p:spPr/>
        <p:txBody>
          <a:bodyPr>
            <a:normAutofit/>
          </a:bodyPr>
          <a:lstStyle/>
          <a:p>
            <a:pPr algn="ctr"/>
            <a:r>
              <a:rPr lang="en-IN" dirty="0"/>
              <a:t>Most Popular Cuisines</a:t>
            </a:r>
          </a:p>
        </p:txBody>
      </p:sp>
      <p:sp>
        <p:nvSpPr>
          <p:cNvPr id="6" name="Text Placeholder 5">
            <a:extLst>
              <a:ext uri="{FF2B5EF4-FFF2-40B4-BE49-F238E27FC236}">
                <a16:creationId xmlns:a16="http://schemas.microsoft.com/office/drawing/2014/main" id="{5D1F68B6-7D89-210E-A0BF-00F27AD296D8}"/>
              </a:ext>
            </a:extLst>
          </p:cNvPr>
          <p:cNvSpPr>
            <a:spLocks noGrp="1"/>
          </p:cNvSpPr>
          <p:nvPr>
            <p:ph type="body" sz="quarter" idx="16"/>
          </p:nvPr>
        </p:nvSpPr>
        <p:spPr>
          <a:xfrm>
            <a:off x="6096000" y="1661651"/>
            <a:ext cx="5879690" cy="4159045"/>
          </a:xfrm>
        </p:spPr>
        <p:txBody>
          <a:bodyPr>
            <a:normAutofit/>
          </a:bodyPr>
          <a:lstStyle/>
          <a:p>
            <a:pPr>
              <a:buNone/>
            </a:pPr>
            <a:r>
              <a:rPr lang="en-US" b="1" dirty="0"/>
              <a:t>Key Observations:</a:t>
            </a:r>
          </a:p>
          <a:p>
            <a:pPr>
              <a:buFont typeface="Arial" panose="020B0604020202020204" pitchFamily="34" charset="0"/>
              <a:buChar char="•"/>
            </a:pPr>
            <a:r>
              <a:rPr lang="en-US" b="1" dirty="0"/>
              <a:t>North Indian</a:t>
            </a:r>
            <a:r>
              <a:rPr lang="en-US" dirty="0"/>
              <a:t> and </a:t>
            </a:r>
            <a:r>
              <a:rPr lang="en-US" b="1" dirty="0"/>
              <a:t>Chinese</a:t>
            </a:r>
            <a:r>
              <a:rPr lang="en-US" dirty="0"/>
              <a:t> cuisines are the </a:t>
            </a:r>
            <a:r>
              <a:rPr lang="en-US" b="1" dirty="0"/>
              <a:t>most preferred</a:t>
            </a:r>
            <a:r>
              <a:rPr lang="en-US" dirty="0"/>
              <a:t> by customers.</a:t>
            </a:r>
          </a:p>
          <a:p>
            <a:pPr>
              <a:buNone/>
            </a:pPr>
            <a:r>
              <a:rPr lang="en-US" b="1" dirty="0"/>
              <a:t>Insights:</a:t>
            </a:r>
          </a:p>
          <a:p>
            <a:pPr>
              <a:buFont typeface="Arial" panose="020B0604020202020204" pitchFamily="34" charset="0"/>
              <a:buChar char="•"/>
            </a:pPr>
            <a:r>
              <a:rPr lang="en-US" dirty="0"/>
              <a:t>People </a:t>
            </a:r>
            <a:r>
              <a:rPr lang="en-US" b="1" dirty="0"/>
              <a:t>like traditional and Asian food</a:t>
            </a:r>
            <a:r>
              <a:rPr lang="en-US" dirty="0"/>
              <a:t>.</a:t>
            </a:r>
          </a:p>
          <a:p>
            <a:pPr>
              <a:buNone/>
            </a:pPr>
            <a:r>
              <a:rPr lang="en-US" b="1" dirty="0"/>
              <a:t>Recommendations:</a:t>
            </a:r>
          </a:p>
          <a:p>
            <a:pPr>
              <a:buFont typeface="Arial" panose="020B0604020202020204" pitchFamily="34" charset="0"/>
              <a:buChar char="•"/>
            </a:pPr>
            <a:r>
              <a:rPr lang="en-US" dirty="0"/>
              <a:t>New restaurants should serve the North Indian and Chinese.</a:t>
            </a:r>
          </a:p>
          <a:p>
            <a:pPr>
              <a:buFont typeface="Arial" panose="020B0604020202020204" pitchFamily="34" charset="0"/>
              <a:buChar char="•"/>
            </a:pPr>
            <a:r>
              <a:rPr lang="en-US" dirty="0"/>
              <a:t>Try fusion food to attract more customers with unique flavors.</a:t>
            </a:r>
          </a:p>
          <a:p>
            <a:pPr>
              <a:buFont typeface="Arial" panose="020B0604020202020204" pitchFamily="34" charset="0"/>
              <a:buChar char="•"/>
            </a:pPr>
            <a:endParaRPr lang="en-US" dirty="0"/>
          </a:p>
          <a:p>
            <a:endParaRPr lang="en-IN" dirty="0"/>
          </a:p>
        </p:txBody>
      </p:sp>
      <p:sp>
        <p:nvSpPr>
          <p:cNvPr id="8" name="Footer Placeholder 7">
            <a:extLst>
              <a:ext uri="{FF2B5EF4-FFF2-40B4-BE49-F238E27FC236}">
                <a16:creationId xmlns:a16="http://schemas.microsoft.com/office/drawing/2014/main" id="{0058578F-2897-D2CB-0DA9-1054A7B5E358}"/>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9" name="Slide Number Placeholder 8">
            <a:extLst>
              <a:ext uri="{FF2B5EF4-FFF2-40B4-BE49-F238E27FC236}">
                <a16:creationId xmlns:a16="http://schemas.microsoft.com/office/drawing/2014/main" id="{0D790232-FF11-760B-2338-E4BDE7B66CE8}"/>
              </a:ext>
            </a:extLst>
          </p:cNvPr>
          <p:cNvSpPr>
            <a:spLocks noGrp="1"/>
          </p:cNvSpPr>
          <p:nvPr>
            <p:ph type="sldNum" sz="quarter" idx="12"/>
          </p:nvPr>
        </p:nvSpPr>
        <p:spPr/>
        <p:txBody>
          <a:bodyPr/>
          <a:lstStyle/>
          <a:p>
            <a:fld id="{5EA792F7-1D9E-4C7E-A103-E8EDFDC2691E}" type="slidenum">
              <a:rPr lang="en-US" smtClean="0"/>
              <a:pPr/>
              <a:t>12</a:t>
            </a:fld>
            <a:endParaRPr lang="en-US" dirty="0"/>
          </a:p>
        </p:txBody>
      </p:sp>
      <p:pic>
        <p:nvPicPr>
          <p:cNvPr id="4" name="Picture 3">
            <a:extLst>
              <a:ext uri="{FF2B5EF4-FFF2-40B4-BE49-F238E27FC236}">
                <a16:creationId xmlns:a16="http://schemas.microsoft.com/office/drawing/2014/main" id="{356087E9-7AC7-DA8A-AC2A-15E93D914BA5}"/>
              </a:ext>
            </a:extLst>
          </p:cNvPr>
          <p:cNvPicPr>
            <a:picLocks noChangeAspect="1"/>
          </p:cNvPicPr>
          <p:nvPr/>
        </p:nvPicPr>
        <p:blipFill>
          <a:blip r:embed="rId2"/>
          <a:stretch>
            <a:fillRect/>
          </a:stretch>
        </p:blipFill>
        <p:spPr>
          <a:xfrm>
            <a:off x="267929" y="1543664"/>
            <a:ext cx="5756400" cy="4812686"/>
          </a:xfrm>
          <a:prstGeom prst="rect">
            <a:avLst/>
          </a:prstGeom>
        </p:spPr>
      </p:pic>
      <p:sp>
        <p:nvSpPr>
          <p:cNvPr id="3" name="Date Placeholder 31">
            <a:extLst>
              <a:ext uri="{FF2B5EF4-FFF2-40B4-BE49-F238E27FC236}">
                <a16:creationId xmlns:a16="http://schemas.microsoft.com/office/drawing/2014/main" id="{D9891F3C-1805-4712-8165-7B689263FCB7}"/>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3586838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E14E2-E647-F8CD-35FC-71C31710EF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17F33-0318-FA11-BAA1-BFB0797CE6A5}"/>
              </a:ext>
            </a:extLst>
          </p:cNvPr>
          <p:cNvSpPr>
            <a:spLocks noGrp="1"/>
          </p:cNvSpPr>
          <p:nvPr>
            <p:ph type="title"/>
          </p:nvPr>
        </p:nvSpPr>
        <p:spPr/>
        <p:txBody>
          <a:bodyPr>
            <a:normAutofit fontScale="90000"/>
          </a:bodyPr>
          <a:lstStyle/>
          <a:p>
            <a:pPr algn="ctr"/>
            <a:r>
              <a:rPr lang="en-IN" dirty="0"/>
              <a:t>Relationship between cost and rating</a:t>
            </a:r>
          </a:p>
        </p:txBody>
      </p:sp>
      <p:sp>
        <p:nvSpPr>
          <p:cNvPr id="6" name="Text Placeholder 5">
            <a:extLst>
              <a:ext uri="{FF2B5EF4-FFF2-40B4-BE49-F238E27FC236}">
                <a16:creationId xmlns:a16="http://schemas.microsoft.com/office/drawing/2014/main" id="{B8030070-8E47-6DF9-F45D-9ABC6BF39715}"/>
              </a:ext>
            </a:extLst>
          </p:cNvPr>
          <p:cNvSpPr>
            <a:spLocks noGrp="1"/>
          </p:cNvSpPr>
          <p:nvPr>
            <p:ph type="body" sz="quarter" idx="16"/>
          </p:nvPr>
        </p:nvSpPr>
        <p:spPr>
          <a:xfrm>
            <a:off x="6096000" y="1661651"/>
            <a:ext cx="5879690" cy="4159045"/>
          </a:xfrm>
        </p:spPr>
        <p:txBody>
          <a:bodyPr>
            <a:normAutofit/>
          </a:bodyPr>
          <a:lstStyle/>
          <a:p>
            <a:pPr>
              <a:buNone/>
            </a:pPr>
            <a:r>
              <a:rPr lang="en-US" b="1" dirty="0"/>
              <a:t>Key Findings:</a:t>
            </a:r>
          </a:p>
          <a:p>
            <a:pPr>
              <a:buFont typeface="Arial" panose="020B0604020202020204" pitchFamily="34" charset="0"/>
              <a:buChar char="•"/>
            </a:pPr>
            <a:r>
              <a:rPr lang="en-US" b="1" dirty="0"/>
              <a:t>Higher cost = Higher rating</a:t>
            </a:r>
            <a:r>
              <a:rPr lang="en-US" dirty="0"/>
              <a:t> — more expensive restaurants usually get better reviews.</a:t>
            </a:r>
          </a:p>
          <a:p>
            <a:pPr>
              <a:buFont typeface="Arial" panose="020B0604020202020204" pitchFamily="34" charset="0"/>
              <a:buChar char="•"/>
            </a:pPr>
            <a:r>
              <a:rPr lang="en-US" b="1" dirty="0"/>
              <a:t>Cost goes up to ₹6000</a:t>
            </a:r>
            <a:r>
              <a:rPr lang="en-US" dirty="0"/>
              <a:t> in some places.</a:t>
            </a:r>
          </a:p>
          <a:p>
            <a:pPr>
              <a:buFont typeface="Arial" panose="020B0604020202020204" pitchFamily="34" charset="0"/>
              <a:buChar char="•"/>
            </a:pPr>
            <a:r>
              <a:rPr lang="en-US" b="1" dirty="0"/>
              <a:t>Lower-cost restaurants</a:t>
            </a:r>
            <a:r>
              <a:rPr lang="en-US" dirty="0"/>
              <a:t> (under ₹2000) have mixed ratings.</a:t>
            </a:r>
          </a:p>
          <a:p>
            <a:pPr>
              <a:buFont typeface="Arial" panose="020B0604020202020204" pitchFamily="34" charset="0"/>
              <a:buChar char="•"/>
            </a:pPr>
            <a:r>
              <a:rPr lang="en-US" b="1" dirty="0"/>
              <a:t>High-cost restaurants</a:t>
            </a:r>
            <a:r>
              <a:rPr lang="en-US" dirty="0"/>
              <a:t> often offer a premium experience, leading to </a:t>
            </a:r>
            <a:r>
              <a:rPr lang="en-US" b="1" dirty="0"/>
              <a:t>better ratings</a:t>
            </a:r>
            <a:r>
              <a:rPr lang="en-US" dirty="0"/>
              <a:t>.</a:t>
            </a:r>
          </a:p>
          <a:p>
            <a:pPr>
              <a:buNone/>
            </a:pPr>
            <a:r>
              <a:rPr lang="en-US" b="1" dirty="0"/>
              <a:t>Conclusion:</a:t>
            </a:r>
          </a:p>
          <a:p>
            <a:pPr>
              <a:buFont typeface="Arial" panose="020B0604020202020204" pitchFamily="34" charset="0"/>
              <a:buChar char="•"/>
            </a:pPr>
            <a:r>
              <a:rPr lang="en-US" b="1" dirty="0"/>
              <a:t>Expensive restaurants</a:t>
            </a:r>
            <a:r>
              <a:rPr lang="en-US" dirty="0"/>
              <a:t> tend to be </a:t>
            </a:r>
            <a:r>
              <a:rPr lang="en-US" b="1" dirty="0"/>
              <a:t>rated higher</a:t>
            </a:r>
            <a:r>
              <a:rPr lang="en-US" dirty="0"/>
              <a:t>.</a:t>
            </a:r>
          </a:p>
          <a:p>
            <a:pPr>
              <a:buFont typeface="Arial" panose="020B0604020202020204" pitchFamily="34" charset="0"/>
              <a:buChar char="•"/>
            </a:pPr>
            <a:r>
              <a:rPr lang="en-US" dirty="0"/>
              <a:t>But many customers still </a:t>
            </a:r>
            <a:r>
              <a:rPr lang="en-US" b="1" dirty="0"/>
              <a:t>choose based on affordability</a:t>
            </a:r>
            <a:r>
              <a:rPr lang="en-US" dirty="0"/>
              <a:t>.</a:t>
            </a:r>
          </a:p>
          <a:p>
            <a:pPr>
              <a:buNone/>
            </a:pPr>
            <a:endParaRPr lang="en-US" dirty="0"/>
          </a:p>
          <a:p>
            <a:pPr>
              <a:buFont typeface="Arial" panose="020B0604020202020204" pitchFamily="34" charset="0"/>
              <a:buChar char="•"/>
            </a:pPr>
            <a:endParaRPr lang="en-US" dirty="0"/>
          </a:p>
          <a:p>
            <a:endParaRPr lang="en-IN" dirty="0"/>
          </a:p>
        </p:txBody>
      </p:sp>
      <p:sp>
        <p:nvSpPr>
          <p:cNvPr id="8" name="Footer Placeholder 7">
            <a:extLst>
              <a:ext uri="{FF2B5EF4-FFF2-40B4-BE49-F238E27FC236}">
                <a16:creationId xmlns:a16="http://schemas.microsoft.com/office/drawing/2014/main" id="{14BBEB57-4BF6-EEB7-E1C1-BA521FC4FE6E}"/>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9" name="Slide Number Placeholder 8">
            <a:extLst>
              <a:ext uri="{FF2B5EF4-FFF2-40B4-BE49-F238E27FC236}">
                <a16:creationId xmlns:a16="http://schemas.microsoft.com/office/drawing/2014/main" id="{D8999AF0-3CC3-BE70-B92C-371CE4707E8E}"/>
              </a:ext>
            </a:extLst>
          </p:cNvPr>
          <p:cNvSpPr>
            <a:spLocks noGrp="1"/>
          </p:cNvSpPr>
          <p:nvPr>
            <p:ph type="sldNum" sz="quarter" idx="12"/>
          </p:nvPr>
        </p:nvSpPr>
        <p:spPr/>
        <p:txBody>
          <a:bodyPr/>
          <a:lstStyle/>
          <a:p>
            <a:fld id="{5EA792F7-1D9E-4C7E-A103-E8EDFDC2691E}" type="slidenum">
              <a:rPr lang="en-US" smtClean="0"/>
              <a:pPr/>
              <a:t>13</a:t>
            </a:fld>
            <a:endParaRPr lang="en-US" dirty="0"/>
          </a:p>
        </p:txBody>
      </p:sp>
      <p:pic>
        <p:nvPicPr>
          <p:cNvPr id="5" name="Picture 4">
            <a:extLst>
              <a:ext uri="{FF2B5EF4-FFF2-40B4-BE49-F238E27FC236}">
                <a16:creationId xmlns:a16="http://schemas.microsoft.com/office/drawing/2014/main" id="{1A5C414E-92C3-71B6-C3BC-67E11DCC8D11}"/>
              </a:ext>
            </a:extLst>
          </p:cNvPr>
          <p:cNvPicPr>
            <a:picLocks noChangeAspect="1"/>
          </p:cNvPicPr>
          <p:nvPr/>
        </p:nvPicPr>
        <p:blipFill>
          <a:blip r:embed="rId2"/>
          <a:stretch>
            <a:fillRect/>
          </a:stretch>
        </p:blipFill>
        <p:spPr>
          <a:xfrm>
            <a:off x="88138" y="1784353"/>
            <a:ext cx="5756400" cy="3766904"/>
          </a:xfrm>
          <a:prstGeom prst="rect">
            <a:avLst/>
          </a:prstGeom>
        </p:spPr>
      </p:pic>
      <p:sp>
        <p:nvSpPr>
          <p:cNvPr id="3" name="Date Placeholder 31">
            <a:extLst>
              <a:ext uri="{FF2B5EF4-FFF2-40B4-BE49-F238E27FC236}">
                <a16:creationId xmlns:a16="http://schemas.microsoft.com/office/drawing/2014/main" id="{B1332069-1ABA-A65E-AF1C-DBDBE7F0AF43}"/>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2530108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214F4-4912-2A1F-BB4D-052C208B122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236A18-33E9-8512-DBBE-25CF1438EE13}"/>
              </a:ext>
            </a:extLst>
          </p:cNvPr>
          <p:cNvSpPr>
            <a:spLocks noGrp="1"/>
          </p:cNvSpPr>
          <p:nvPr>
            <p:ph type="ctrTitle"/>
          </p:nvPr>
        </p:nvSpPr>
        <p:spPr>
          <a:xfrm>
            <a:off x="2153265" y="2267873"/>
            <a:ext cx="4463845" cy="2577893"/>
          </a:xfrm>
        </p:spPr>
        <p:txBody>
          <a:bodyPr>
            <a:normAutofit/>
          </a:bodyPr>
          <a:lstStyle/>
          <a:p>
            <a:r>
              <a:rPr lang="en-IN" sz="2000" dirty="0"/>
              <a:t>Statistical Analysis</a:t>
            </a:r>
            <a:endParaRPr lang="en-US" sz="2000" dirty="0"/>
          </a:p>
        </p:txBody>
      </p:sp>
      <p:pic>
        <p:nvPicPr>
          <p:cNvPr id="11" name="Picture Placeholder 10" descr="Colourful Donuts">
            <a:extLst>
              <a:ext uri="{FF2B5EF4-FFF2-40B4-BE49-F238E27FC236}">
                <a16:creationId xmlns:a16="http://schemas.microsoft.com/office/drawing/2014/main" id="{4D230173-3F1B-B9BF-0F57-35F70A72315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3606432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42625-8253-7C25-1282-83856A9EE913}"/>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1905929C-09B1-5348-FB2A-91462FB04DDF}"/>
              </a:ext>
            </a:extLst>
          </p:cNvPr>
          <p:cNvSpPr>
            <a:spLocks noGrp="1"/>
          </p:cNvSpPr>
          <p:nvPr>
            <p:ph type="title"/>
          </p:nvPr>
        </p:nvSpPr>
        <p:spPr>
          <a:xfrm>
            <a:off x="412955" y="605068"/>
            <a:ext cx="9497961" cy="1124949"/>
          </a:xfrm>
        </p:spPr>
        <p:txBody>
          <a:bodyPr>
            <a:normAutofit/>
          </a:bodyPr>
          <a:lstStyle/>
          <a:p>
            <a:pPr marL="285750" indent="-285750">
              <a:buFont typeface="Wingdings" panose="05000000000000000000" pitchFamily="2" charset="2"/>
              <a:buChar char="Ø"/>
            </a:pPr>
            <a:r>
              <a:rPr lang="en-US" sz="1800" b="1" i="0" dirty="0">
                <a:effectLst/>
                <a:latin typeface="system-ui"/>
              </a:rPr>
              <a:t>What is the average cost for dining in Bangalore restaurants? Does the median cost differ significantly from the mean?</a:t>
            </a:r>
            <a:br>
              <a:rPr lang="en-US" sz="1800" b="1" i="0" dirty="0">
                <a:effectLst/>
                <a:latin typeface="system-ui"/>
              </a:rPr>
            </a:br>
            <a:endParaRPr lang="en-US" sz="1800" dirty="0">
              <a:latin typeface="+mn-lt"/>
            </a:endParaRPr>
          </a:p>
        </p:txBody>
      </p:sp>
      <p:sp>
        <p:nvSpPr>
          <p:cNvPr id="6" name="Footer Placeholder 5">
            <a:extLst>
              <a:ext uri="{FF2B5EF4-FFF2-40B4-BE49-F238E27FC236}">
                <a16:creationId xmlns:a16="http://schemas.microsoft.com/office/drawing/2014/main" id="{08A0D7D1-514F-F105-9131-4ED13D7B8B5C}"/>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58084ACF-DD4E-7999-875A-4C15C96C2837}"/>
              </a:ext>
            </a:extLst>
          </p:cNvPr>
          <p:cNvSpPr>
            <a:spLocks noGrp="1"/>
          </p:cNvSpPr>
          <p:nvPr>
            <p:ph type="sldNum" sz="quarter" idx="12"/>
          </p:nvPr>
        </p:nvSpPr>
        <p:spPr/>
        <p:txBody>
          <a:bodyPr/>
          <a:lstStyle/>
          <a:p>
            <a:fld id="{80967E29-1480-472A-9FC5-C4768A52587C}" type="slidenum">
              <a:rPr lang="en-US" smtClean="0"/>
              <a:t>15</a:t>
            </a:fld>
            <a:endParaRPr lang="en-US" dirty="0"/>
          </a:p>
        </p:txBody>
      </p:sp>
      <p:sp>
        <p:nvSpPr>
          <p:cNvPr id="2" name="TextBox 1">
            <a:extLst>
              <a:ext uri="{FF2B5EF4-FFF2-40B4-BE49-F238E27FC236}">
                <a16:creationId xmlns:a16="http://schemas.microsoft.com/office/drawing/2014/main" id="{B847065D-D283-1432-24C6-1456AB8BAB7A}"/>
              </a:ext>
            </a:extLst>
          </p:cNvPr>
          <p:cNvSpPr txBox="1"/>
          <p:nvPr/>
        </p:nvSpPr>
        <p:spPr>
          <a:xfrm>
            <a:off x="412954" y="1465007"/>
            <a:ext cx="11562735" cy="3139321"/>
          </a:xfrm>
          <a:prstGeom prst="rect">
            <a:avLst/>
          </a:prstGeom>
          <a:noFill/>
        </p:spPr>
        <p:txBody>
          <a:bodyPr wrap="square" rtlCol="0">
            <a:spAutoFit/>
          </a:bodyPr>
          <a:lstStyle/>
          <a:p>
            <a:pPr>
              <a:buNone/>
            </a:pPr>
            <a:r>
              <a:rPr lang="en-US" b="1" dirty="0"/>
              <a:t>Findings:</a:t>
            </a:r>
          </a:p>
          <a:p>
            <a:pPr>
              <a:buFont typeface="Arial" panose="020B0604020202020204" pitchFamily="34" charset="0"/>
              <a:buChar char="•"/>
            </a:pPr>
            <a:r>
              <a:rPr lang="en-US" b="1" dirty="0"/>
              <a:t>Mean Cost:</a:t>
            </a:r>
            <a:r>
              <a:rPr lang="en-US" dirty="0"/>
              <a:t> ₹625</a:t>
            </a:r>
          </a:p>
          <a:p>
            <a:pPr>
              <a:buFont typeface="Arial" panose="020B0604020202020204" pitchFamily="34" charset="0"/>
              <a:buChar char="•"/>
            </a:pPr>
            <a:r>
              <a:rPr lang="en-US" b="1" dirty="0"/>
              <a:t>Median Cost:</a:t>
            </a:r>
            <a:r>
              <a:rPr lang="en-US" dirty="0"/>
              <a:t> ₹500</a:t>
            </a:r>
          </a:p>
          <a:p>
            <a:endParaRPr lang="en-US" dirty="0"/>
          </a:p>
          <a:p>
            <a:pPr>
              <a:buNone/>
            </a:pPr>
            <a:r>
              <a:rPr lang="en-US" b="1" dirty="0"/>
              <a:t>Insight:</a:t>
            </a:r>
          </a:p>
          <a:p>
            <a:r>
              <a:rPr lang="en-US" dirty="0"/>
              <a:t>The </a:t>
            </a:r>
            <a:r>
              <a:rPr lang="en-US" b="1" dirty="0"/>
              <a:t>mean cost is higher than the median</a:t>
            </a:r>
            <a:r>
              <a:rPr lang="en-US" dirty="0"/>
              <a:t>, which suggests the presence of </a:t>
            </a:r>
            <a:r>
              <a:rPr lang="en-US" b="1" dirty="0"/>
              <a:t>expensive restaurants</a:t>
            </a:r>
            <a:r>
              <a:rPr lang="en-US" dirty="0"/>
              <a:t> pulling the average up.</a:t>
            </a:r>
          </a:p>
          <a:p>
            <a:endParaRPr lang="en-US" dirty="0"/>
          </a:p>
          <a:p>
            <a:pPr>
              <a:buNone/>
            </a:pPr>
            <a:r>
              <a:rPr lang="en-US" b="1" dirty="0"/>
              <a:t>Conclusion:</a:t>
            </a:r>
          </a:p>
          <a:p>
            <a:r>
              <a:rPr lang="en-US" dirty="0"/>
              <a:t>Most restaurants are affordable, but a few high-end restaurants significantly increase the overall average.</a:t>
            </a:r>
          </a:p>
          <a:p>
            <a:endParaRPr lang="en-IN" dirty="0"/>
          </a:p>
        </p:txBody>
      </p:sp>
      <p:sp>
        <p:nvSpPr>
          <p:cNvPr id="3" name="Date Placeholder 31">
            <a:extLst>
              <a:ext uri="{FF2B5EF4-FFF2-40B4-BE49-F238E27FC236}">
                <a16:creationId xmlns:a16="http://schemas.microsoft.com/office/drawing/2014/main" id="{34C71691-01E8-9747-E535-E6A5EE47A660}"/>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1897602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3113-90DD-4235-979F-B497C61F5C88}"/>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C3E5AC67-C0D7-B2D7-3D30-81339460C2D2}"/>
              </a:ext>
            </a:extLst>
          </p:cNvPr>
          <p:cNvSpPr>
            <a:spLocks noGrp="1"/>
          </p:cNvSpPr>
          <p:nvPr>
            <p:ph type="title"/>
          </p:nvPr>
        </p:nvSpPr>
        <p:spPr>
          <a:xfrm>
            <a:off x="412955" y="605068"/>
            <a:ext cx="9497961" cy="1124949"/>
          </a:xfrm>
        </p:spPr>
        <p:txBody>
          <a:bodyPr>
            <a:normAutofit/>
          </a:bodyPr>
          <a:lstStyle/>
          <a:p>
            <a:pPr marL="285750" indent="-285750">
              <a:buFont typeface="Wingdings" panose="05000000000000000000" pitchFamily="2" charset="2"/>
              <a:buChar char="Ø"/>
            </a:pPr>
            <a:r>
              <a:rPr lang="en-US" sz="2000" b="1" i="0" dirty="0">
                <a:effectLst/>
                <a:latin typeface="system-ui"/>
              </a:rPr>
              <a:t>Which restaurant cost is the most common among customers?</a:t>
            </a: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8B6089FB-6F1F-F681-B03D-F89B1BF5F528}"/>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A6C6A90E-D4C4-CCE4-B8E7-83F03453861C}"/>
              </a:ext>
            </a:extLst>
          </p:cNvPr>
          <p:cNvSpPr>
            <a:spLocks noGrp="1"/>
          </p:cNvSpPr>
          <p:nvPr>
            <p:ph type="sldNum" sz="quarter" idx="12"/>
          </p:nvPr>
        </p:nvSpPr>
        <p:spPr/>
        <p:txBody>
          <a:bodyPr/>
          <a:lstStyle/>
          <a:p>
            <a:fld id="{80967E29-1480-472A-9FC5-C4768A52587C}" type="slidenum">
              <a:rPr lang="en-US" smtClean="0"/>
              <a:t>16</a:t>
            </a:fld>
            <a:endParaRPr lang="en-US" dirty="0"/>
          </a:p>
        </p:txBody>
      </p:sp>
      <p:sp>
        <p:nvSpPr>
          <p:cNvPr id="2" name="TextBox 1">
            <a:extLst>
              <a:ext uri="{FF2B5EF4-FFF2-40B4-BE49-F238E27FC236}">
                <a16:creationId xmlns:a16="http://schemas.microsoft.com/office/drawing/2014/main" id="{4544A4C9-09BC-9ACB-C1F8-07F0F608863A}"/>
              </a:ext>
            </a:extLst>
          </p:cNvPr>
          <p:cNvSpPr txBox="1"/>
          <p:nvPr/>
        </p:nvSpPr>
        <p:spPr>
          <a:xfrm>
            <a:off x="314632" y="1278037"/>
            <a:ext cx="11562735" cy="5078313"/>
          </a:xfrm>
          <a:prstGeom prst="rect">
            <a:avLst/>
          </a:prstGeom>
          <a:noFill/>
        </p:spPr>
        <p:txBody>
          <a:bodyPr wrap="square" rtlCol="0">
            <a:spAutoFit/>
          </a:bodyPr>
          <a:lstStyle/>
          <a:p>
            <a:pPr>
              <a:buNone/>
            </a:pPr>
            <a:r>
              <a:rPr lang="en-US" b="1" dirty="0"/>
              <a:t>Findings:</a:t>
            </a:r>
          </a:p>
          <a:p>
            <a:pPr>
              <a:buFont typeface="Arial" panose="020B0604020202020204" pitchFamily="34" charset="0"/>
              <a:buChar char="•"/>
            </a:pPr>
            <a:r>
              <a:rPr lang="en-US" b="1" dirty="0"/>
              <a:t>Most Frequent Cost:</a:t>
            </a:r>
            <a:r>
              <a:rPr lang="en-US" dirty="0"/>
              <a:t> ₹400</a:t>
            </a:r>
          </a:p>
          <a:p>
            <a:pPr>
              <a:buFont typeface="Arial" panose="020B0604020202020204" pitchFamily="34" charset="0"/>
              <a:buChar char="•"/>
            </a:pPr>
            <a:r>
              <a:rPr lang="en-US" dirty="0"/>
              <a:t>This is the most popular price point among restaurants, indicating the affordability and Customer Preference.</a:t>
            </a:r>
          </a:p>
          <a:p>
            <a:endParaRPr lang="en-US" dirty="0"/>
          </a:p>
          <a:p>
            <a:pPr>
              <a:buNone/>
            </a:pPr>
            <a:r>
              <a:rPr lang="en-IN" b="1" dirty="0"/>
              <a:t>Here Some of the Restaurants with ₹400 Cost:</a:t>
            </a:r>
            <a:endParaRPr lang="en-IN" dirty="0"/>
          </a:p>
          <a:p>
            <a:pPr>
              <a:buFont typeface="Arial" panose="020B0604020202020204" pitchFamily="34" charset="0"/>
              <a:buChar char="•"/>
            </a:pPr>
            <a:r>
              <a:rPr lang="en-IN" dirty="0"/>
              <a:t>360 Atoms Restaurant And Cafe</a:t>
            </a:r>
          </a:p>
          <a:p>
            <a:pPr>
              <a:buFont typeface="Arial" panose="020B0604020202020204" pitchFamily="34" charset="0"/>
              <a:buChar char="•"/>
            </a:pPr>
            <a:r>
              <a:rPr lang="en-IN" dirty="0"/>
              <a:t>The Vintage Cafe</a:t>
            </a:r>
          </a:p>
          <a:p>
            <a:pPr>
              <a:buFont typeface="Arial" panose="020B0604020202020204" pitchFamily="34" charset="0"/>
              <a:buChar char="•"/>
            </a:pPr>
            <a:r>
              <a:rPr lang="en-IN" dirty="0"/>
              <a:t>Fast And Fresh</a:t>
            </a:r>
          </a:p>
          <a:p>
            <a:pPr>
              <a:buFont typeface="Arial" panose="020B0604020202020204" pitchFamily="34" charset="0"/>
              <a:buChar char="•"/>
            </a:pPr>
            <a:r>
              <a:rPr lang="en-IN" dirty="0" err="1"/>
              <a:t>Hotboxit</a:t>
            </a:r>
            <a:endParaRPr lang="en-IN" dirty="0"/>
          </a:p>
          <a:p>
            <a:pPr>
              <a:buFont typeface="Arial" panose="020B0604020202020204" pitchFamily="34" charset="0"/>
              <a:buChar char="•"/>
            </a:pPr>
            <a:r>
              <a:rPr lang="en-IN" dirty="0"/>
              <a:t>Corner House Ice Cream</a:t>
            </a:r>
          </a:p>
          <a:p>
            <a:pPr>
              <a:buFont typeface="Arial" panose="020B0604020202020204" pitchFamily="34" charset="0"/>
              <a:buChar char="•"/>
            </a:pPr>
            <a:r>
              <a:rPr lang="en-IN" dirty="0"/>
              <a:t>XO Belgian Waffle</a:t>
            </a:r>
          </a:p>
          <a:p>
            <a:pPr>
              <a:buFont typeface="Arial" panose="020B0604020202020204" pitchFamily="34" charset="0"/>
              <a:buChar char="•"/>
            </a:pPr>
            <a:r>
              <a:rPr lang="en-IN" dirty="0"/>
              <a:t>Kabab Magic</a:t>
            </a:r>
          </a:p>
          <a:p>
            <a:pPr>
              <a:buFont typeface="Arial" panose="020B0604020202020204" pitchFamily="34" charset="0"/>
              <a:buChar char="•"/>
            </a:pPr>
            <a:r>
              <a:rPr lang="en-IN" dirty="0"/>
              <a:t>Frozen Bottle</a:t>
            </a:r>
          </a:p>
          <a:p>
            <a:pPr>
              <a:buFont typeface="Arial" panose="020B0604020202020204" pitchFamily="34" charset="0"/>
              <a:buChar char="•"/>
            </a:pPr>
            <a:r>
              <a:rPr lang="en-IN" dirty="0"/>
              <a:t>Polar Bear</a:t>
            </a:r>
          </a:p>
          <a:p>
            <a:pPr>
              <a:buFont typeface="Arial" panose="020B0604020202020204" pitchFamily="34" charset="0"/>
              <a:buChar char="•"/>
            </a:pPr>
            <a:r>
              <a:rPr lang="en-IN" dirty="0"/>
              <a:t>Floured – Baked With Love</a:t>
            </a:r>
          </a:p>
          <a:p>
            <a:pPr>
              <a:buNone/>
            </a:pPr>
            <a:endParaRPr lang="en-US" b="1" dirty="0"/>
          </a:p>
          <a:p>
            <a:r>
              <a:rPr lang="en-US" dirty="0"/>
              <a:t> </a:t>
            </a:r>
          </a:p>
          <a:p>
            <a:endParaRPr lang="en-IN" dirty="0"/>
          </a:p>
        </p:txBody>
      </p:sp>
      <p:sp>
        <p:nvSpPr>
          <p:cNvPr id="3" name="Date Placeholder 31">
            <a:extLst>
              <a:ext uri="{FF2B5EF4-FFF2-40B4-BE49-F238E27FC236}">
                <a16:creationId xmlns:a16="http://schemas.microsoft.com/office/drawing/2014/main" id="{95E7843F-5AB8-F085-D86E-D754CC9E594E}"/>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1282670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7B815-BAAF-A265-6D30-893475F5872A}"/>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13EA5F4D-782E-A81E-E733-AB365736328D}"/>
              </a:ext>
            </a:extLst>
          </p:cNvPr>
          <p:cNvSpPr>
            <a:spLocks noGrp="1"/>
          </p:cNvSpPr>
          <p:nvPr>
            <p:ph type="title"/>
          </p:nvPr>
        </p:nvSpPr>
        <p:spPr>
          <a:xfrm>
            <a:off x="412955" y="605068"/>
            <a:ext cx="9497961" cy="1124949"/>
          </a:xfrm>
        </p:spPr>
        <p:txBody>
          <a:bodyPr>
            <a:normAutofit/>
          </a:bodyPr>
          <a:lstStyle/>
          <a:p>
            <a:pPr marL="285750" indent="-285750">
              <a:buFont typeface="Wingdings" panose="05000000000000000000" pitchFamily="2" charset="2"/>
              <a:buChar char="Ø"/>
            </a:pPr>
            <a:r>
              <a:rPr lang="en-US" sz="2000" dirty="0">
                <a:latin typeface="system-ui"/>
              </a:rPr>
              <a:t>Does higher cost of dining lead to restaurant ratings</a:t>
            </a:r>
            <a:r>
              <a:rPr lang="en-US" sz="2000" b="1" i="0" dirty="0">
                <a:effectLst/>
                <a:latin typeface="system-ui"/>
              </a:rPr>
              <a:t>?</a:t>
            </a: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E603247F-9061-A223-E240-FCB0D2AC69A9}"/>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7317EF36-1B0A-19D3-FEE0-E3AD894EBF34}"/>
              </a:ext>
            </a:extLst>
          </p:cNvPr>
          <p:cNvSpPr>
            <a:spLocks noGrp="1"/>
          </p:cNvSpPr>
          <p:nvPr>
            <p:ph type="sldNum" sz="quarter" idx="12"/>
          </p:nvPr>
        </p:nvSpPr>
        <p:spPr/>
        <p:txBody>
          <a:bodyPr/>
          <a:lstStyle/>
          <a:p>
            <a:fld id="{80967E29-1480-472A-9FC5-C4768A52587C}" type="slidenum">
              <a:rPr lang="en-US" smtClean="0"/>
              <a:t>17</a:t>
            </a:fld>
            <a:endParaRPr lang="en-US" dirty="0"/>
          </a:p>
        </p:txBody>
      </p:sp>
      <p:sp>
        <p:nvSpPr>
          <p:cNvPr id="2" name="TextBox 1">
            <a:extLst>
              <a:ext uri="{FF2B5EF4-FFF2-40B4-BE49-F238E27FC236}">
                <a16:creationId xmlns:a16="http://schemas.microsoft.com/office/drawing/2014/main" id="{3BB1BBEC-A39D-3428-9365-31809EF5F325}"/>
              </a:ext>
            </a:extLst>
          </p:cNvPr>
          <p:cNvSpPr txBox="1"/>
          <p:nvPr/>
        </p:nvSpPr>
        <p:spPr>
          <a:xfrm>
            <a:off x="412954" y="1465007"/>
            <a:ext cx="11562735" cy="4247317"/>
          </a:xfrm>
          <a:prstGeom prst="rect">
            <a:avLst/>
          </a:prstGeom>
          <a:noFill/>
        </p:spPr>
        <p:txBody>
          <a:bodyPr wrap="square" rtlCol="0">
            <a:spAutoFit/>
          </a:bodyPr>
          <a:lstStyle/>
          <a:p>
            <a:r>
              <a:rPr lang="en-IN" dirty="0"/>
              <a:t>📊 Test Result</a:t>
            </a:r>
            <a:endParaRPr lang="en-IN" b="1" dirty="0"/>
          </a:p>
          <a:p>
            <a:pPr>
              <a:buFont typeface="Arial" panose="020B0604020202020204" pitchFamily="34" charset="0"/>
              <a:buChar char="•"/>
            </a:pPr>
            <a:r>
              <a:rPr lang="en-IN" b="1" dirty="0"/>
              <a:t> </a:t>
            </a:r>
            <a:r>
              <a:rPr lang="en-US" b="1" dirty="0"/>
              <a:t>T-Statistics:</a:t>
            </a:r>
            <a:r>
              <a:rPr lang="en-US" dirty="0"/>
              <a:t> 47.68</a:t>
            </a:r>
          </a:p>
          <a:p>
            <a:pPr>
              <a:buFont typeface="Arial" panose="020B0604020202020204" pitchFamily="34" charset="0"/>
              <a:buChar char="•"/>
            </a:pPr>
            <a:r>
              <a:rPr lang="en-US" b="1" dirty="0"/>
              <a:t>P-Value:</a:t>
            </a:r>
            <a:r>
              <a:rPr lang="en-US" dirty="0"/>
              <a:t> 0.0000</a:t>
            </a:r>
          </a:p>
          <a:p>
            <a:r>
              <a:rPr lang="en-US" dirty="0"/>
              <a:t>✅ </a:t>
            </a:r>
            <a:r>
              <a:rPr lang="en-US" b="1" dirty="0"/>
              <a:t>Conclusion:</a:t>
            </a:r>
            <a:br>
              <a:rPr lang="en-US" dirty="0"/>
            </a:br>
            <a:r>
              <a:rPr lang="en-US" dirty="0"/>
              <a:t>There is a </a:t>
            </a:r>
            <a:r>
              <a:rPr lang="en-US" b="1" dirty="0"/>
              <a:t>significant relationship</a:t>
            </a:r>
            <a:r>
              <a:rPr lang="en-US" dirty="0"/>
              <a:t> between dining cost and restaurant rating.</a:t>
            </a:r>
            <a:br>
              <a:rPr lang="en-US" dirty="0"/>
            </a:br>
            <a:r>
              <a:rPr lang="en-US" dirty="0"/>
              <a:t>As the cost increases, ratings tend to be higher, indicating customers associate higher prices with better quality or experience.</a:t>
            </a:r>
          </a:p>
          <a:p>
            <a:pPr>
              <a:buNone/>
            </a:pPr>
            <a:endParaRPr lang="en-US" dirty="0"/>
          </a:p>
          <a:p>
            <a:pPr>
              <a:buNone/>
            </a:pPr>
            <a:r>
              <a:rPr lang="en-US" b="1" dirty="0"/>
              <a:t>📌 Recommendations:</a:t>
            </a:r>
          </a:p>
          <a:p>
            <a:pPr>
              <a:buFont typeface="Arial" panose="020B0604020202020204" pitchFamily="34" charset="0"/>
              <a:buChar char="•"/>
            </a:pPr>
            <a:r>
              <a:rPr lang="en-US" dirty="0"/>
              <a:t>✅ </a:t>
            </a:r>
            <a:r>
              <a:rPr lang="en-US" b="1" dirty="0"/>
              <a:t>Offer premium options</a:t>
            </a:r>
            <a:r>
              <a:rPr lang="en-US" dirty="0"/>
              <a:t> for high-paying customers.</a:t>
            </a:r>
          </a:p>
          <a:p>
            <a:pPr>
              <a:buFont typeface="Arial" panose="020B0604020202020204" pitchFamily="34" charset="0"/>
              <a:buChar char="•"/>
            </a:pPr>
            <a:r>
              <a:rPr lang="en-US" dirty="0"/>
              <a:t>✅ </a:t>
            </a:r>
            <a:r>
              <a:rPr lang="en-US" b="1" dirty="0"/>
              <a:t>Enhance ambience, service, and quality</a:t>
            </a:r>
            <a:r>
              <a:rPr lang="en-US" dirty="0"/>
              <a:t> to justify higher costs.</a:t>
            </a:r>
          </a:p>
          <a:p>
            <a:pPr>
              <a:buFont typeface="Arial" panose="020B0604020202020204" pitchFamily="34" charset="0"/>
              <a:buChar char="•"/>
            </a:pPr>
            <a:r>
              <a:rPr lang="en-US" dirty="0"/>
              <a:t>✅ </a:t>
            </a:r>
            <a:r>
              <a:rPr lang="en-US" b="1" dirty="0"/>
              <a:t>Keep affordable items</a:t>
            </a:r>
            <a:r>
              <a:rPr lang="en-US" dirty="0"/>
              <a:t> too, to cater to all types of customers.</a:t>
            </a:r>
          </a:p>
          <a:p>
            <a:pPr>
              <a:buFont typeface="Arial" panose="020B0604020202020204" pitchFamily="34" charset="0"/>
              <a:buChar char="•"/>
            </a:pPr>
            <a:r>
              <a:rPr lang="en-US" dirty="0"/>
              <a:t>✅ </a:t>
            </a:r>
            <a:r>
              <a:rPr lang="en-US" b="1" dirty="0"/>
              <a:t>Showcase value clearly</a:t>
            </a:r>
            <a:r>
              <a:rPr lang="en-US" dirty="0"/>
              <a:t> in menus, décor, and customer service.</a:t>
            </a:r>
          </a:p>
          <a:p>
            <a:pPr>
              <a:buNone/>
            </a:pPr>
            <a:endParaRPr lang="en-US" dirty="0"/>
          </a:p>
          <a:p>
            <a:endParaRPr lang="en-IN" dirty="0"/>
          </a:p>
        </p:txBody>
      </p:sp>
      <p:sp>
        <p:nvSpPr>
          <p:cNvPr id="3" name="Date Placeholder 31">
            <a:extLst>
              <a:ext uri="{FF2B5EF4-FFF2-40B4-BE49-F238E27FC236}">
                <a16:creationId xmlns:a16="http://schemas.microsoft.com/office/drawing/2014/main" id="{27C4D0D5-3A2D-9E8B-6DE9-0173E8CC2536}"/>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6143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34A4-2AF8-4FB3-0869-9A475DE800F1}"/>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8372C4CA-B6BF-79BA-C3DE-A83F9D5927DB}"/>
              </a:ext>
            </a:extLst>
          </p:cNvPr>
          <p:cNvSpPr>
            <a:spLocks noGrp="1"/>
          </p:cNvSpPr>
          <p:nvPr>
            <p:ph type="title"/>
          </p:nvPr>
        </p:nvSpPr>
        <p:spPr>
          <a:xfrm>
            <a:off x="1661652" y="0"/>
            <a:ext cx="9497961" cy="1124949"/>
          </a:xfrm>
        </p:spPr>
        <p:txBody>
          <a:bodyPr>
            <a:normAutofit/>
          </a:bodyPr>
          <a:lstStyle/>
          <a:p>
            <a:pPr marL="285750" indent="-285750">
              <a:buFont typeface="Wingdings" panose="05000000000000000000" pitchFamily="2" charset="2"/>
              <a:buChar char="Ø"/>
            </a:pPr>
            <a:r>
              <a:rPr lang="en-US" sz="2000" b="1" i="0" dirty="0">
                <a:effectLst/>
                <a:latin typeface="system-ui"/>
              </a:rPr>
              <a:t>Which cuisines receive the highest and lowest rating?</a:t>
            </a: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B28AA60D-6259-2406-DDAF-F55FD8ABB04C}"/>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F1AFB8A5-9421-4B2B-FCF2-55596417C335}"/>
              </a:ext>
            </a:extLst>
          </p:cNvPr>
          <p:cNvSpPr>
            <a:spLocks noGrp="1"/>
          </p:cNvSpPr>
          <p:nvPr>
            <p:ph type="sldNum" sz="quarter" idx="12"/>
          </p:nvPr>
        </p:nvSpPr>
        <p:spPr/>
        <p:txBody>
          <a:bodyPr/>
          <a:lstStyle/>
          <a:p>
            <a:fld id="{80967E29-1480-472A-9FC5-C4768A52587C}" type="slidenum">
              <a:rPr lang="en-US" smtClean="0"/>
              <a:t>18</a:t>
            </a:fld>
            <a:endParaRPr lang="en-US" dirty="0"/>
          </a:p>
        </p:txBody>
      </p:sp>
      <p:sp>
        <p:nvSpPr>
          <p:cNvPr id="2" name="TextBox 1">
            <a:extLst>
              <a:ext uri="{FF2B5EF4-FFF2-40B4-BE49-F238E27FC236}">
                <a16:creationId xmlns:a16="http://schemas.microsoft.com/office/drawing/2014/main" id="{90F7B8E1-D2F3-E810-F67C-C59AF1BB5340}"/>
              </a:ext>
            </a:extLst>
          </p:cNvPr>
          <p:cNvSpPr txBox="1"/>
          <p:nvPr/>
        </p:nvSpPr>
        <p:spPr>
          <a:xfrm>
            <a:off x="538316" y="812165"/>
            <a:ext cx="10815484" cy="5016758"/>
          </a:xfrm>
          <a:prstGeom prst="rect">
            <a:avLst/>
          </a:prstGeom>
          <a:noFill/>
        </p:spPr>
        <p:txBody>
          <a:bodyPr wrap="square" rtlCol="0">
            <a:spAutoFit/>
          </a:bodyPr>
          <a:lstStyle/>
          <a:p>
            <a:pPr>
              <a:buNone/>
            </a:pPr>
            <a:r>
              <a:rPr lang="en-US" sz="1600" b="1" dirty="0"/>
              <a:t>📊 Test Result:</a:t>
            </a:r>
            <a:endParaRPr lang="en-US" sz="1600" dirty="0"/>
          </a:p>
          <a:p>
            <a:pPr>
              <a:buFont typeface="Arial" panose="020B0604020202020204" pitchFamily="34" charset="0"/>
              <a:buChar char="•"/>
            </a:pPr>
            <a:r>
              <a:rPr lang="en-US" sz="1600" b="1" dirty="0"/>
              <a:t>T-Statistics:</a:t>
            </a:r>
            <a:r>
              <a:rPr lang="en-US" sz="1600" dirty="0"/>
              <a:t> 5.73</a:t>
            </a:r>
          </a:p>
          <a:p>
            <a:pPr>
              <a:buFont typeface="Arial" panose="020B0604020202020204" pitchFamily="34" charset="0"/>
              <a:buChar char="•"/>
            </a:pPr>
            <a:r>
              <a:rPr lang="en-US" sz="1600" b="1" dirty="0"/>
              <a:t>P-Value:</a:t>
            </a:r>
            <a:r>
              <a:rPr lang="en-US" sz="1600" dirty="0"/>
              <a:t> 0.0000</a:t>
            </a:r>
          </a:p>
          <a:p>
            <a:r>
              <a:rPr lang="en-US" sz="1600" b="1" dirty="0"/>
              <a:t>✅ Conclusion:</a:t>
            </a:r>
            <a:br>
              <a:rPr lang="en-US" sz="1600" dirty="0"/>
            </a:br>
            <a:r>
              <a:rPr lang="en-US" sz="1600" dirty="0"/>
              <a:t>There is a </a:t>
            </a:r>
            <a:r>
              <a:rPr lang="en-US" sz="1600" b="1" dirty="0"/>
              <a:t>significant difference</a:t>
            </a:r>
            <a:r>
              <a:rPr lang="en-US" sz="1600" dirty="0"/>
              <a:t> in restaurant </a:t>
            </a:r>
            <a:r>
              <a:rPr lang="en-US" sz="1600" b="1" dirty="0"/>
              <a:t>ratings across cuisines</a:t>
            </a:r>
            <a:r>
              <a:rPr lang="en-US" sz="1600" dirty="0"/>
              <a:t>.</a:t>
            </a:r>
          </a:p>
          <a:p>
            <a:pPr>
              <a:buNone/>
            </a:pPr>
            <a:endParaRPr lang="en-US" sz="1600" dirty="0"/>
          </a:p>
          <a:p>
            <a:pPr>
              <a:buNone/>
            </a:pPr>
            <a:r>
              <a:rPr lang="en-US" sz="1600" b="1" dirty="0"/>
              <a:t>🌟 Top Rated Cuisines</a:t>
            </a:r>
          </a:p>
          <a:p>
            <a:pPr>
              <a:buFont typeface="Arial" panose="020B0604020202020204" pitchFamily="34" charset="0"/>
              <a:buChar char="•"/>
            </a:pPr>
            <a:r>
              <a:rPr lang="en-US" sz="1600" b="1" dirty="0"/>
              <a:t>Asian, Chinese, Thai, Momos</a:t>
            </a:r>
            <a:r>
              <a:rPr lang="en-US" sz="1600" dirty="0"/>
              <a:t> – ⭐️ </a:t>
            </a:r>
            <a:r>
              <a:rPr lang="en-US" sz="1600" b="1" dirty="0"/>
              <a:t>4.90 average rating</a:t>
            </a:r>
            <a:endParaRPr lang="en-US" sz="1600" dirty="0"/>
          </a:p>
          <a:p>
            <a:pPr>
              <a:buNone/>
            </a:pPr>
            <a:endParaRPr lang="en-US" sz="1600" dirty="0"/>
          </a:p>
          <a:p>
            <a:pPr>
              <a:buNone/>
            </a:pPr>
            <a:r>
              <a:rPr lang="en-US" sz="1600" b="1" dirty="0"/>
              <a:t>⚠️ Lowest Rated Cuisines</a:t>
            </a:r>
          </a:p>
          <a:p>
            <a:pPr>
              <a:buFont typeface="Arial" panose="020B0604020202020204" pitchFamily="34" charset="0"/>
              <a:buChar char="•"/>
            </a:pPr>
            <a:r>
              <a:rPr lang="en-US" sz="1600" b="1" dirty="0"/>
              <a:t>American, Cafe, Chinese, Italian, Desserts</a:t>
            </a:r>
            <a:r>
              <a:rPr lang="en-US" sz="1600" dirty="0"/>
              <a:t> – ⚠️ </a:t>
            </a:r>
            <a:r>
              <a:rPr lang="en-US" sz="1600" b="1" dirty="0"/>
              <a:t>0.00 average rating</a:t>
            </a:r>
            <a:endParaRPr lang="en-US" sz="1600" dirty="0"/>
          </a:p>
          <a:p>
            <a:pPr>
              <a:buNone/>
            </a:pPr>
            <a:endParaRPr lang="en-US" sz="1600" dirty="0"/>
          </a:p>
          <a:p>
            <a:pPr>
              <a:buNone/>
            </a:pPr>
            <a:r>
              <a:rPr lang="en-US" sz="1600" b="1" dirty="0"/>
              <a:t>📌 Recommendations:</a:t>
            </a:r>
          </a:p>
          <a:p>
            <a:pPr>
              <a:buFont typeface="Arial" panose="020B0604020202020204" pitchFamily="34" charset="0"/>
              <a:buChar char="•"/>
            </a:pPr>
            <a:r>
              <a:rPr lang="en-US" sz="1600" dirty="0"/>
              <a:t>🍜 Focus on high-performing cuisines like </a:t>
            </a:r>
            <a:r>
              <a:rPr lang="en-US" sz="1600" b="1" dirty="0"/>
              <a:t>Asian &amp; Thai</a:t>
            </a:r>
            <a:r>
              <a:rPr lang="en-US" sz="1600" dirty="0"/>
              <a:t>.</a:t>
            </a:r>
          </a:p>
          <a:p>
            <a:pPr>
              <a:buFont typeface="Arial" panose="020B0604020202020204" pitchFamily="34" charset="0"/>
              <a:buChar char="•"/>
            </a:pPr>
            <a:r>
              <a:rPr lang="en-US" sz="1600" dirty="0"/>
              <a:t>🍕 Improve quality or presentation in </a:t>
            </a:r>
            <a:r>
              <a:rPr lang="en-US" sz="1600" b="1" dirty="0"/>
              <a:t>low-rated cuisine</a:t>
            </a:r>
            <a:r>
              <a:rPr lang="en-US" sz="1600" dirty="0"/>
              <a:t> categories.</a:t>
            </a:r>
          </a:p>
          <a:p>
            <a:pPr>
              <a:buFont typeface="Arial" panose="020B0604020202020204" pitchFamily="34" charset="0"/>
              <a:buChar char="•"/>
            </a:pPr>
            <a:r>
              <a:rPr lang="en-US" sz="1600" dirty="0"/>
              <a:t>📋 Use customer feedback to enhance low-rated menus.</a:t>
            </a:r>
          </a:p>
          <a:p>
            <a:pPr>
              <a:buFont typeface="Arial" panose="020B0604020202020204" pitchFamily="34" charset="0"/>
              <a:buChar char="•"/>
            </a:pPr>
            <a:r>
              <a:rPr lang="en-US" sz="1600" dirty="0"/>
              <a:t>🔍 </a:t>
            </a:r>
            <a:r>
              <a:rPr lang="en-US" sz="1600" b="1" dirty="0"/>
              <a:t>Future analysis</a:t>
            </a:r>
            <a:r>
              <a:rPr lang="en-US" sz="1600" dirty="0"/>
              <a:t> can include a </a:t>
            </a:r>
            <a:r>
              <a:rPr lang="en-US" sz="1600" b="1" dirty="0"/>
              <a:t>post-hoc test</a:t>
            </a:r>
            <a:r>
              <a:rPr lang="en-US" sz="1600" dirty="0"/>
              <a:t> to identify </a:t>
            </a:r>
            <a:r>
              <a:rPr lang="en-US" sz="1600" b="1" dirty="0"/>
              <a:t>which specific cuisines differ significantly</a:t>
            </a:r>
            <a:r>
              <a:rPr lang="en-US" sz="1600" dirty="0"/>
              <a:t> from others.</a:t>
            </a:r>
          </a:p>
          <a:p>
            <a:pPr>
              <a:buNone/>
            </a:pPr>
            <a:endParaRPr lang="en-US" sz="1600" dirty="0"/>
          </a:p>
          <a:p>
            <a:pPr>
              <a:buNone/>
            </a:pPr>
            <a:endParaRPr lang="en-US" sz="1600" dirty="0"/>
          </a:p>
          <a:p>
            <a:endParaRPr lang="en-IN" sz="1600" dirty="0"/>
          </a:p>
        </p:txBody>
      </p:sp>
      <p:sp>
        <p:nvSpPr>
          <p:cNvPr id="3" name="Date Placeholder 31">
            <a:extLst>
              <a:ext uri="{FF2B5EF4-FFF2-40B4-BE49-F238E27FC236}">
                <a16:creationId xmlns:a16="http://schemas.microsoft.com/office/drawing/2014/main" id="{5DFBDFA4-68E4-DE00-B705-775EAAE75D25}"/>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3268960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DE62D-33F7-EB89-6883-4B60E529368C}"/>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4D191E60-DB03-8FA0-ACF0-4726732A6C7D}"/>
              </a:ext>
            </a:extLst>
          </p:cNvPr>
          <p:cNvSpPr>
            <a:spLocks noGrp="1"/>
          </p:cNvSpPr>
          <p:nvPr>
            <p:ph type="title"/>
          </p:nvPr>
        </p:nvSpPr>
        <p:spPr>
          <a:xfrm>
            <a:off x="412955" y="605068"/>
            <a:ext cx="9497961" cy="1124949"/>
          </a:xfrm>
        </p:spPr>
        <p:txBody>
          <a:bodyPr>
            <a:normAutofit/>
          </a:bodyPr>
          <a:lstStyle/>
          <a:p>
            <a:pPr marL="285750" indent="-285750">
              <a:buFont typeface="Wingdings" panose="05000000000000000000" pitchFamily="2" charset="2"/>
              <a:buChar char="Ø"/>
            </a:pPr>
            <a:r>
              <a:rPr lang="en-US" sz="2000" b="1" i="0" dirty="0">
                <a:effectLst/>
                <a:latin typeface="system-ui"/>
              </a:rPr>
              <a:t>Are expensive restaurants more engaging(getting more votes)?</a:t>
            </a: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836634F0-D1D4-2BBD-4144-3E76E0CEF4A4}"/>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0D3541B6-7F16-3793-DF88-127A908CF0A6}"/>
              </a:ext>
            </a:extLst>
          </p:cNvPr>
          <p:cNvSpPr>
            <a:spLocks noGrp="1"/>
          </p:cNvSpPr>
          <p:nvPr>
            <p:ph type="sldNum" sz="quarter" idx="12"/>
          </p:nvPr>
        </p:nvSpPr>
        <p:spPr/>
        <p:txBody>
          <a:bodyPr/>
          <a:lstStyle/>
          <a:p>
            <a:fld id="{80967E29-1480-472A-9FC5-C4768A52587C}" type="slidenum">
              <a:rPr lang="en-US" smtClean="0"/>
              <a:t>19</a:t>
            </a:fld>
            <a:endParaRPr lang="en-US" dirty="0"/>
          </a:p>
        </p:txBody>
      </p:sp>
      <p:sp>
        <p:nvSpPr>
          <p:cNvPr id="2" name="TextBox 1">
            <a:extLst>
              <a:ext uri="{FF2B5EF4-FFF2-40B4-BE49-F238E27FC236}">
                <a16:creationId xmlns:a16="http://schemas.microsoft.com/office/drawing/2014/main" id="{918C3AA0-8D7B-02DA-F0BC-1F47237D61F7}"/>
              </a:ext>
            </a:extLst>
          </p:cNvPr>
          <p:cNvSpPr txBox="1"/>
          <p:nvPr/>
        </p:nvSpPr>
        <p:spPr>
          <a:xfrm>
            <a:off x="412956" y="1227028"/>
            <a:ext cx="10815484" cy="4524315"/>
          </a:xfrm>
          <a:prstGeom prst="rect">
            <a:avLst/>
          </a:prstGeom>
          <a:noFill/>
        </p:spPr>
        <p:txBody>
          <a:bodyPr wrap="square" rtlCol="0">
            <a:spAutoFit/>
          </a:bodyPr>
          <a:lstStyle/>
          <a:p>
            <a:pPr>
              <a:buNone/>
            </a:pPr>
            <a:r>
              <a:rPr lang="en-US" b="1" dirty="0"/>
              <a:t> 🔍 Test Result:</a:t>
            </a:r>
            <a:endParaRPr lang="en-US" dirty="0"/>
          </a:p>
          <a:p>
            <a:pPr>
              <a:buFont typeface="Arial" panose="020B0604020202020204" pitchFamily="34" charset="0"/>
              <a:buChar char="•"/>
            </a:pPr>
            <a:r>
              <a:rPr lang="en-US" b="1" dirty="0"/>
              <a:t>Correlation Coefficient:</a:t>
            </a:r>
            <a:r>
              <a:rPr lang="en-US" dirty="0"/>
              <a:t> 0.38</a:t>
            </a:r>
          </a:p>
          <a:p>
            <a:pPr>
              <a:buFont typeface="Arial" panose="020B0604020202020204" pitchFamily="34" charset="0"/>
              <a:buChar char="•"/>
            </a:pPr>
            <a:r>
              <a:rPr lang="en-US" b="1" dirty="0"/>
              <a:t>P-Value:</a:t>
            </a:r>
            <a:r>
              <a:rPr lang="en-US" dirty="0"/>
              <a:t> 0.0000</a:t>
            </a:r>
          </a:p>
          <a:p>
            <a:pPr>
              <a:buNone/>
            </a:pPr>
            <a:endParaRPr lang="en-US" dirty="0"/>
          </a:p>
          <a:p>
            <a:pPr>
              <a:buNone/>
            </a:pPr>
            <a:r>
              <a:rPr lang="en-US" b="1" dirty="0"/>
              <a:t>✅ Conclusion:</a:t>
            </a:r>
          </a:p>
          <a:p>
            <a:pPr>
              <a:buNone/>
            </a:pPr>
            <a:r>
              <a:rPr lang="en-US" dirty="0"/>
              <a:t>There is a </a:t>
            </a:r>
            <a:r>
              <a:rPr lang="en-US" b="1" dirty="0"/>
              <a:t>moderate positive correlation</a:t>
            </a:r>
            <a:r>
              <a:rPr lang="en-US" dirty="0"/>
              <a:t> between </a:t>
            </a:r>
            <a:r>
              <a:rPr lang="en-US" b="1" dirty="0"/>
              <a:t>restaurant cost and customer engagement (votes)</a:t>
            </a:r>
            <a:r>
              <a:rPr lang="en-US" dirty="0"/>
              <a:t>.</a:t>
            </a:r>
          </a:p>
          <a:p>
            <a:r>
              <a:rPr lang="en-US" dirty="0"/>
              <a:t>💬 This means:</a:t>
            </a:r>
            <a:br>
              <a:rPr lang="en-US" dirty="0"/>
            </a:br>
            <a:r>
              <a:rPr lang="en-US" dirty="0"/>
              <a:t>Higher-cost restaurants </a:t>
            </a:r>
            <a:r>
              <a:rPr lang="en-US" b="1" dirty="0"/>
              <a:t>tend to get more votes</a:t>
            </a:r>
            <a:r>
              <a:rPr lang="en-US" dirty="0"/>
              <a:t>, possibly due to better ambiance, food quality, or branding.</a:t>
            </a:r>
          </a:p>
          <a:p>
            <a:endParaRPr lang="en-US" dirty="0"/>
          </a:p>
          <a:p>
            <a:pPr>
              <a:buNone/>
            </a:pPr>
            <a:r>
              <a:rPr lang="en-US" b="1" dirty="0"/>
              <a:t>📌 Recommendations:</a:t>
            </a:r>
          </a:p>
          <a:p>
            <a:pPr>
              <a:buFont typeface="Arial" panose="020B0604020202020204" pitchFamily="34" charset="0"/>
              <a:buChar char="•"/>
            </a:pPr>
            <a:r>
              <a:rPr lang="en-US" dirty="0"/>
              <a:t>💡 Invest in restaurant </a:t>
            </a:r>
            <a:r>
              <a:rPr lang="en-US" b="1" dirty="0"/>
              <a:t>ambiance and service quality</a:t>
            </a:r>
            <a:r>
              <a:rPr lang="en-US" dirty="0"/>
              <a:t> to increase engagement.</a:t>
            </a:r>
          </a:p>
          <a:p>
            <a:pPr>
              <a:buFont typeface="Arial" panose="020B0604020202020204" pitchFamily="34" charset="0"/>
              <a:buChar char="•"/>
            </a:pPr>
            <a:r>
              <a:rPr lang="en-US" dirty="0"/>
              <a:t>📱 Encourage reviews and votes via </a:t>
            </a:r>
            <a:r>
              <a:rPr lang="en-US" b="1" dirty="0"/>
              <a:t>digital platforms</a:t>
            </a:r>
            <a:r>
              <a:rPr lang="en-US" dirty="0"/>
              <a:t>.</a:t>
            </a:r>
          </a:p>
          <a:p>
            <a:pPr>
              <a:buFont typeface="Arial" panose="020B0604020202020204" pitchFamily="34" charset="0"/>
              <a:buChar char="•"/>
            </a:pPr>
            <a:r>
              <a:rPr lang="en-US" dirty="0"/>
              <a:t>🤝 Promote customer loyalty and referrals to gain consistent engagement.</a:t>
            </a:r>
          </a:p>
          <a:p>
            <a:pPr>
              <a:buNone/>
            </a:pPr>
            <a:endParaRPr lang="en-US" dirty="0"/>
          </a:p>
          <a:p>
            <a:pPr>
              <a:buNone/>
            </a:pPr>
            <a:endParaRPr lang="en-US" dirty="0"/>
          </a:p>
          <a:p>
            <a:endParaRPr lang="en-IN" dirty="0"/>
          </a:p>
        </p:txBody>
      </p:sp>
      <p:sp>
        <p:nvSpPr>
          <p:cNvPr id="3" name="Date Placeholder 31">
            <a:extLst>
              <a:ext uri="{FF2B5EF4-FFF2-40B4-BE49-F238E27FC236}">
                <a16:creationId xmlns:a16="http://schemas.microsoft.com/office/drawing/2014/main" id="{483D7BB9-2971-70A8-66E4-84B81F2A64E7}"/>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714268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96117"/>
            <a:ext cx="5217172" cy="1158857"/>
          </a:xfrm>
        </p:spPr>
        <p:txBody>
          <a:bodyPr/>
          <a:lstStyle/>
          <a:p>
            <a:r>
              <a:rPr lang="en-US" dirty="0"/>
              <a:t>Agenda</a:t>
            </a: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946520" y="1747592"/>
            <a:ext cx="5217173" cy="4351338"/>
          </a:xfrm>
        </p:spPr>
        <p:txBody>
          <a:bodyPr>
            <a:normAutofit/>
          </a:bodyPr>
          <a:lstStyle/>
          <a:p>
            <a:r>
              <a:rPr lang="en-US" dirty="0"/>
              <a:t>Introduction &amp; Objective</a:t>
            </a:r>
          </a:p>
          <a:p>
            <a:r>
              <a:rPr lang="en-US" dirty="0"/>
              <a:t>Data Collection &amp; Understanding</a:t>
            </a:r>
          </a:p>
          <a:p>
            <a:r>
              <a:rPr lang="en-US" dirty="0"/>
              <a:t>Data Cleaning &amp; Preprocessing</a:t>
            </a:r>
          </a:p>
          <a:p>
            <a:r>
              <a:rPr lang="en-US" dirty="0"/>
              <a:t>Exploratory Data Analysis</a:t>
            </a:r>
          </a:p>
          <a:p>
            <a:r>
              <a:rPr lang="en-US" dirty="0"/>
              <a:t>Statistical Analysis</a:t>
            </a:r>
          </a:p>
          <a:p>
            <a:r>
              <a:rPr lang="en-US" dirty="0"/>
              <a:t>Business Insights</a:t>
            </a:r>
          </a:p>
          <a:p>
            <a:r>
              <a:rPr lang="en-US" dirty="0"/>
              <a:t>Machine Learning Model</a:t>
            </a:r>
          </a:p>
          <a:p>
            <a:r>
              <a:rPr lang="en-US" dirty="0"/>
              <a:t>Conclusion &amp; Recommendations</a:t>
            </a:r>
          </a:p>
          <a:p>
            <a:r>
              <a:rPr lang="en-US" dirty="0"/>
              <a:t>Future Scope</a:t>
            </a:r>
          </a:p>
        </p:txBody>
      </p:sp>
      <p:pic>
        <p:nvPicPr>
          <p:cNvPr id="12" name="Picture Placeholder 11" descr="Colourful Unicorn">
            <a:extLst>
              <a:ext uri="{FF2B5EF4-FFF2-40B4-BE49-F238E27FC236}">
                <a16:creationId xmlns:a16="http://schemas.microsoft.com/office/drawing/2014/main" id="{FB517080-7F1E-4897-9287-A1BC57BD64B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7253022" y="1820335"/>
            <a:ext cx="3555042" cy="3217332"/>
          </a:xfrm>
        </p:spPr>
      </p:pic>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2</a:t>
            </a:fld>
            <a:endParaRPr lang="en-US" dirty="0"/>
          </a:p>
        </p:txBody>
      </p:sp>
      <p:sp>
        <p:nvSpPr>
          <p:cNvPr id="2" name="Date Placeholder 31">
            <a:extLst>
              <a:ext uri="{FF2B5EF4-FFF2-40B4-BE49-F238E27FC236}">
                <a16:creationId xmlns:a16="http://schemas.microsoft.com/office/drawing/2014/main" id="{914C40FA-6F9F-0570-CCEF-62E68C6053C6}"/>
              </a:ext>
            </a:extLst>
          </p:cNvPr>
          <p:cNvSpPr>
            <a:spLocks noGrp="1"/>
          </p:cNvSpPr>
          <p:nvPr>
            <p:ph type="dt" sz="half" idx="10"/>
          </p:nvPr>
        </p:nvSpPr>
        <p:spPr>
          <a:xfrm>
            <a:off x="838200" y="6356350"/>
            <a:ext cx="1549400" cy="365125"/>
          </a:xfrm>
        </p:spPr>
        <p:txBody>
          <a:bodyPr/>
          <a:lstStyle/>
          <a:p>
            <a:r>
              <a:rPr lang="en-US" dirty="0"/>
              <a:t>07/04/2025</a:t>
            </a:r>
          </a:p>
        </p:txBody>
      </p:sp>
      <p:sp>
        <p:nvSpPr>
          <p:cNvPr id="4" name="TextBox 3">
            <a:extLst>
              <a:ext uri="{FF2B5EF4-FFF2-40B4-BE49-F238E27FC236}">
                <a16:creationId xmlns:a16="http://schemas.microsoft.com/office/drawing/2014/main" id="{ECAC812A-7F8A-535F-5714-98D6A0A8577C}"/>
              </a:ext>
            </a:extLst>
          </p:cNvPr>
          <p:cNvSpPr txBox="1"/>
          <p:nvPr/>
        </p:nvSpPr>
        <p:spPr>
          <a:xfrm>
            <a:off x="4906296" y="6204273"/>
            <a:ext cx="6096000" cy="369332"/>
          </a:xfrm>
          <a:prstGeom prst="rect">
            <a:avLst/>
          </a:prstGeom>
          <a:noFill/>
        </p:spPr>
        <p:txBody>
          <a:bodyPr wrap="square">
            <a:spAutoFit/>
          </a:bodyPr>
          <a:lstStyle/>
          <a:p>
            <a:r>
              <a:rPr lang="en-IN" dirty="0"/>
              <a:t>Restaurant Analysis</a:t>
            </a:r>
          </a:p>
        </p:txBody>
      </p:sp>
    </p:spTree>
    <p:extLst>
      <p:ext uri="{BB962C8B-B14F-4D97-AF65-F5344CB8AC3E}">
        <p14:creationId xmlns:p14="http://schemas.microsoft.com/office/powerpoint/2010/main" val="1512919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9268A-9F2D-4862-CC6D-49812E6B852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6FECC1F-DBEE-3086-FD50-67E4A7F36128}"/>
              </a:ext>
            </a:extLst>
          </p:cNvPr>
          <p:cNvSpPr>
            <a:spLocks noGrp="1"/>
          </p:cNvSpPr>
          <p:nvPr>
            <p:ph type="ctrTitle"/>
          </p:nvPr>
        </p:nvSpPr>
        <p:spPr>
          <a:xfrm>
            <a:off x="2153265" y="2267873"/>
            <a:ext cx="4463845" cy="2577893"/>
          </a:xfrm>
        </p:spPr>
        <p:txBody>
          <a:bodyPr>
            <a:normAutofit/>
          </a:bodyPr>
          <a:lstStyle/>
          <a:p>
            <a:r>
              <a:rPr lang="en-IN" sz="2000" dirty="0"/>
              <a:t>Business Insights</a:t>
            </a:r>
            <a:endParaRPr lang="en-US" sz="2000" dirty="0"/>
          </a:p>
        </p:txBody>
      </p:sp>
      <p:pic>
        <p:nvPicPr>
          <p:cNvPr id="11" name="Picture Placeholder 10" descr="Colourful Donuts">
            <a:extLst>
              <a:ext uri="{FF2B5EF4-FFF2-40B4-BE49-F238E27FC236}">
                <a16:creationId xmlns:a16="http://schemas.microsoft.com/office/drawing/2014/main" id="{6ECFA2FD-64A9-9C9D-ED16-843E23FCBA2F}"/>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349631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B4FF2-EC7E-F1E0-E205-9F42764D9803}"/>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37671391-060D-4F27-AFBA-CA590196CE2F}"/>
              </a:ext>
            </a:extLst>
          </p:cNvPr>
          <p:cNvSpPr>
            <a:spLocks noGrp="1"/>
          </p:cNvSpPr>
          <p:nvPr>
            <p:ph type="title"/>
          </p:nvPr>
        </p:nvSpPr>
        <p:spPr>
          <a:xfrm>
            <a:off x="412955" y="605068"/>
            <a:ext cx="9497961" cy="958261"/>
          </a:xfrm>
        </p:spPr>
        <p:txBody>
          <a:bodyPr>
            <a:noAutofit/>
          </a:bodyPr>
          <a:lstStyle/>
          <a:p>
            <a:pPr marL="285750" indent="-285750">
              <a:buFont typeface="Wingdings" panose="05000000000000000000" pitchFamily="2" charset="2"/>
              <a:buChar char="Ø"/>
            </a:pPr>
            <a:r>
              <a:rPr lang="en-US" sz="2000" b="1" i="0" dirty="0">
                <a:effectLst/>
                <a:latin typeface="system-ui"/>
              </a:rPr>
              <a:t>What are the best locations to open new restaurants(based on average rating)?</a:t>
            </a: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303D0614-D2E1-7CDD-F0A3-0065D8363E2E}"/>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B4AF31F9-1B23-BD29-8B5B-FE12F822AC21}"/>
              </a:ext>
            </a:extLst>
          </p:cNvPr>
          <p:cNvSpPr>
            <a:spLocks noGrp="1"/>
          </p:cNvSpPr>
          <p:nvPr>
            <p:ph type="sldNum" sz="quarter" idx="12"/>
          </p:nvPr>
        </p:nvSpPr>
        <p:spPr/>
        <p:txBody>
          <a:bodyPr/>
          <a:lstStyle/>
          <a:p>
            <a:fld id="{80967E29-1480-472A-9FC5-C4768A52587C}" type="slidenum">
              <a:rPr lang="en-US" smtClean="0"/>
              <a:t>21</a:t>
            </a:fld>
            <a:endParaRPr lang="en-US" dirty="0"/>
          </a:p>
        </p:txBody>
      </p:sp>
      <p:sp>
        <p:nvSpPr>
          <p:cNvPr id="2" name="TextBox 1">
            <a:extLst>
              <a:ext uri="{FF2B5EF4-FFF2-40B4-BE49-F238E27FC236}">
                <a16:creationId xmlns:a16="http://schemas.microsoft.com/office/drawing/2014/main" id="{0D7B7FA6-FEA0-3315-76DC-3C7858A585D9}"/>
              </a:ext>
            </a:extLst>
          </p:cNvPr>
          <p:cNvSpPr txBox="1"/>
          <p:nvPr/>
        </p:nvSpPr>
        <p:spPr>
          <a:xfrm>
            <a:off x="412956" y="1227028"/>
            <a:ext cx="10815484" cy="5078313"/>
          </a:xfrm>
          <a:prstGeom prst="rect">
            <a:avLst/>
          </a:prstGeom>
          <a:noFill/>
        </p:spPr>
        <p:txBody>
          <a:bodyPr wrap="square" rtlCol="0">
            <a:spAutoFit/>
          </a:bodyPr>
          <a:lstStyle/>
          <a:p>
            <a:pPr>
              <a:buNone/>
            </a:pPr>
            <a:r>
              <a:rPr lang="en-US" b="1" dirty="0"/>
              <a:t> 📊 Analysis Result (Top 5 Locations by Average Rating):</a:t>
            </a:r>
            <a:endParaRPr lang="en-US" dirty="0"/>
          </a:p>
          <a:p>
            <a:pPr>
              <a:buFont typeface="Arial" panose="020B0604020202020204" pitchFamily="34" charset="0"/>
              <a:buChar char="•"/>
            </a:pPr>
            <a:r>
              <a:rPr lang="en-US" dirty="0"/>
              <a:t>Lavelle Road — </a:t>
            </a:r>
            <a:r>
              <a:rPr lang="en-US" b="1" dirty="0"/>
              <a:t>4.12</a:t>
            </a:r>
            <a:endParaRPr lang="en-US" dirty="0"/>
          </a:p>
          <a:p>
            <a:pPr>
              <a:buFont typeface="Arial" panose="020B0604020202020204" pitchFamily="34" charset="0"/>
              <a:buChar char="•"/>
            </a:pPr>
            <a:r>
              <a:rPr lang="en-US" dirty="0"/>
              <a:t>St. Marks Road — </a:t>
            </a:r>
            <a:r>
              <a:rPr lang="en-US" b="1" dirty="0"/>
              <a:t>4.10</a:t>
            </a:r>
            <a:endParaRPr lang="en-US" dirty="0"/>
          </a:p>
          <a:p>
            <a:pPr>
              <a:buFont typeface="Arial" panose="020B0604020202020204" pitchFamily="34" charset="0"/>
              <a:buChar char="•"/>
            </a:pPr>
            <a:r>
              <a:rPr lang="en-US" dirty="0"/>
              <a:t>Church Street — </a:t>
            </a:r>
            <a:r>
              <a:rPr lang="en-US" b="1" dirty="0"/>
              <a:t>4.04</a:t>
            </a:r>
            <a:endParaRPr lang="en-US" dirty="0"/>
          </a:p>
          <a:p>
            <a:pPr>
              <a:buFont typeface="Arial" panose="020B0604020202020204" pitchFamily="34" charset="0"/>
              <a:buChar char="•"/>
            </a:pPr>
            <a:r>
              <a:rPr lang="en-US" dirty="0"/>
              <a:t>Koramangala 5th Block — </a:t>
            </a:r>
            <a:r>
              <a:rPr lang="en-US" b="1" dirty="0"/>
              <a:t>4.04</a:t>
            </a:r>
            <a:endParaRPr lang="en-US" dirty="0"/>
          </a:p>
          <a:p>
            <a:pPr>
              <a:buFont typeface="Arial" panose="020B0604020202020204" pitchFamily="34" charset="0"/>
              <a:buChar char="•"/>
            </a:pPr>
            <a:r>
              <a:rPr lang="en-US" dirty="0"/>
              <a:t>Sankey Road — </a:t>
            </a:r>
            <a:r>
              <a:rPr lang="en-US" b="1" dirty="0"/>
              <a:t>4.01</a:t>
            </a:r>
            <a:endParaRPr lang="en-US" dirty="0"/>
          </a:p>
          <a:p>
            <a:pPr>
              <a:buNone/>
            </a:pPr>
            <a:endParaRPr lang="en-US" b="1" dirty="0"/>
          </a:p>
          <a:p>
            <a:pPr>
              <a:buNone/>
            </a:pPr>
            <a:r>
              <a:rPr lang="en-US" b="1" dirty="0"/>
              <a:t>💡 Insights:</a:t>
            </a:r>
          </a:p>
          <a:p>
            <a:pPr>
              <a:buFont typeface="Arial" panose="020B0604020202020204" pitchFamily="34" charset="0"/>
              <a:buChar char="•"/>
            </a:pPr>
            <a:r>
              <a:rPr lang="en-US" dirty="0"/>
              <a:t>These locations consistently receive higher customer ratings.</a:t>
            </a:r>
          </a:p>
          <a:p>
            <a:pPr>
              <a:buFont typeface="Arial" panose="020B0604020202020204" pitchFamily="34" charset="0"/>
              <a:buChar char="•"/>
            </a:pPr>
            <a:r>
              <a:rPr lang="en-US" dirty="0"/>
              <a:t>Indicate strong customer satisfaction and positive dining experiences.</a:t>
            </a:r>
          </a:p>
          <a:p>
            <a:pPr>
              <a:buFont typeface="Arial" panose="020B0604020202020204" pitchFamily="34" charset="0"/>
              <a:buChar char="•"/>
            </a:pPr>
            <a:r>
              <a:rPr lang="en-US" dirty="0"/>
              <a:t>Likely to have better footfall and a customer-friendly atmosphere.</a:t>
            </a:r>
          </a:p>
          <a:p>
            <a:pPr>
              <a:buNone/>
            </a:pPr>
            <a:endParaRPr lang="en-US" b="1" dirty="0"/>
          </a:p>
          <a:p>
            <a:pPr>
              <a:buNone/>
            </a:pPr>
            <a:r>
              <a:rPr lang="en-US" b="1" dirty="0"/>
              <a:t>📌 Recommendations:</a:t>
            </a:r>
          </a:p>
          <a:p>
            <a:pPr>
              <a:buFont typeface="Arial" panose="020B0604020202020204" pitchFamily="34" charset="0"/>
              <a:buChar char="•"/>
            </a:pPr>
            <a:r>
              <a:rPr lang="en-US" dirty="0"/>
              <a:t>New restaurants can be opened in these areas to capitalize on customer preferences.</a:t>
            </a:r>
          </a:p>
          <a:p>
            <a:pPr>
              <a:buFont typeface="Arial" panose="020B0604020202020204" pitchFamily="34" charset="0"/>
              <a:buChar char="•"/>
            </a:pPr>
            <a:r>
              <a:rPr lang="en-US" dirty="0"/>
              <a:t>Focus on </a:t>
            </a:r>
            <a:r>
              <a:rPr lang="en-US" b="1" dirty="0"/>
              <a:t>premium service and ambiance</a:t>
            </a:r>
            <a:r>
              <a:rPr lang="en-US" dirty="0"/>
              <a:t> to match local standards.</a:t>
            </a:r>
          </a:p>
          <a:p>
            <a:pPr>
              <a:buFont typeface="Arial" panose="020B0604020202020204" pitchFamily="34" charset="0"/>
              <a:buChar char="•"/>
            </a:pPr>
            <a:r>
              <a:rPr lang="en-US" dirty="0"/>
              <a:t>Partner with </a:t>
            </a:r>
            <a:r>
              <a:rPr lang="en-US" b="1" dirty="0"/>
              <a:t>food delivery services</a:t>
            </a:r>
            <a:r>
              <a:rPr lang="en-US" dirty="0"/>
              <a:t> in these locations to increase reach and visibility.</a:t>
            </a:r>
          </a:p>
          <a:p>
            <a:pPr>
              <a:buNone/>
            </a:pPr>
            <a:endParaRPr lang="en-US" dirty="0"/>
          </a:p>
          <a:p>
            <a:endParaRPr lang="en-IN" dirty="0"/>
          </a:p>
        </p:txBody>
      </p:sp>
      <p:sp>
        <p:nvSpPr>
          <p:cNvPr id="3" name="Date Placeholder 31">
            <a:extLst>
              <a:ext uri="{FF2B5EF4-FFF2-40B4-BE49-F238E27FC236}">
                <a16:creationId xmlns:a16="http://schemas.microsoft.com/office/drawing/2014/main" id="{CDEEB74D-1FE2-B662-74D7-DE0A9AE90F52}"/>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2423928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EE551-2C14-A45C-3476-49E77E485578}"/>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357831E1-23A5-EAA4-A127-4E3B0EA80A06}"/>
              </a:ext>
            </a:extLst>
          </p:cNvPr>
          <p:cNvSpPr>
            <a:spLocks noGrp="1"/>
          </p:cNvSpPr>
          <p:nvPr>
            <p:ph type="title"/>
          </p:nvPr>
        </p:nvSpPr>
        <p:spPr>
          <a:xfrm>
            <a:off x="412955" y="605068"/>
            <a:ext cx="9497961" cy="958261"/>
          </a:xfrm>
        </p:spPr>
        <p:txBody>
          <a:bodyPr>
            <a:noAutofit/>
          </a:bodyPr>
          <a:lstStyle/>
          <a:p>
            <a:pPr marL="285750" indent="-285750">
              <a:buFont typeface="Wingdings" panose="05000000000000000000" pitchFamily="2" charset="2"/>
              <a:buChar char="Ø"/>
            </a:pPr>
            <a:r>
              <a:rPr lang="en-US" sz="2000" b="1" i="0" dirty="0">
                <a:effectLst/>
                <a:latin typeface="system-ui"/>
              </a:rPr>
              <a:t>What are the best locations to open new restaurants(based on votes)?</a:t>
            </a: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20756272-6442-EB2D-710C-4CDE87D98324}"/>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88671BF5-BD91-4C3B-0DAB-E2069B914DCD}"/>
              </a:ext>
            </a:extLst>
          </p:cNvPr>
          <p:cNvSpPr>
            <a:spLocks noGrp="1"/>
          </p:cNvSpPr>
          <p:nvPr>
            <p:ph type="sldNum" sz="quarter" idx="12"/>
          </p:nvPr>
        </p:nvSpPr>
        <p:spPr/>
        <p:txBody>
          <a:bodyPr/>
          <a:lstStyle/>
          <a:p>
            <a:fld id="{80967E29-1480-472A-9FC5-C4768A52587C}" type="slidenum">
              <a:rPr lang="en-US" smtClean="0"/>
              <a:t>22</a:t>
            </a:fld>
            <a:endParaRPr lang="en-US" dirty="0"/>
          </a:p>
        </p:txBody>
      </p:sp>
      <p:sp>
        <p:nvSpPr>
          <p:cNvPr id="2" name="TextBox 1">
            <a:extLst>
              <a:ext uri="{FF2B5EF4-FFF2-40B4-BE49-F238E27FC236}">
                <a16:creationId xmlns:a16="http://schemas.microsoft.com/office/drawing/2014/main" id="{90AC73CB-38DF-17D3-E861-E3AAB2EF5090}"/>
              </a:ext>
            </a:extLst>
          </p:cNvPr>
          <p:cNvSpPr txBox="1"/>
          <p:nvPr/>
        </p:nvSpPr>
        <p:spPr>
          <a:xfrm>
            <a:off x="412956" y="1227028"/>
            <a:ext cx="10815484" cy="4801314"/>
          </a:xfrm>
          <a:prstGeom prst="rect">
            <a:avLst/>
          </a:prstGeom>
          <a:noFill/>
        </p:spPr>
        <p:txBody>
          <a:bodyPr wrap="square" rtlCol="0">
            <a:spAutoFit/>
          </a:bodyPr>
          <a:lstStyle/>
          <a:p>
            <a:pPr>
              <a:buNone/>
            </a:pPr>
            <a:r>
              <a:rPr lang="en-US" b="1" dirty="0"/>
              <a:t> </a:t>
            </a:r>
            <a:r>
              <a:rPr lang="en-US" dirty="0"/>
              <a:t>🔍 </a:t>
            </a:r>
            <a:r>
              <a:rPr lang="en-US" b="1" dirty="0"/>
              <a:t>Key Observations</a:t>
            </a:r>
            <a:endParaRPr lang="en-US" dirty="0"/>
          </a:p>
          <a:p>
            <a:pPr>
              <a:buFont typeface="Arial" panose="020B0604020202020204" pitchFamily="34" charset="0"/>
              <a:buChar char="•"/>
            </a:pPr>
            <a:r>
              <a:rPr lang="en-US" dirty="0"/>
              <a:t>📍 </a:t>
            </a:r>
            <a:r>
              <a:rPr lang="en-US" b="1" dirty="0"/>
              <a:t>Koramangala 5th Block</a:t>
            </a:r>
            <a:r>
              <a:rPr lang="en-US" dirty="0"/>
              <a:t> has the highest votes (19.8 lakh+).</a:t>
            </a:r>
          </a:p>
          <a:p>
            <a:pPr>
              <a:buFont typeface="Arial" panose="020B0604020202020204" pitchFamily="34" charset="0"/>
              <a:buChar char="•"/>
            </a:pPr>
            <a:r>
              <a:rPr lang="en-US" dirty="0"/>
              <a:t>📍 </a:t>
            </a:r>
            <a:r>
              <a:rPr lang="en-US" b="1" dirty="0"/>
              <a:t>Indiranagar</a:t>
            </a:r>
            <a:r>
              <a:rPr lang="en-US" dirty="0"/>
              <a:t>, </a:t>
            </a:r>
            <a:r>
              <a:rPr lang="en-US" b="1" dirty="0"/>
              <a:t>Koramangala 4th Block</a:t>
            </a:r>
            <a:r>
              <a:rPr lang="en-US" dirty="0"/>
              <a:t>, and </a:t>
            </a:r>
            <a:r>
              <a:rPr lang="en-US" b="1" dirty="0"/>
              <a:t>Church Street</a:t>
            </a:r>
            <a:r>
              <a:rPr lang="en-US" dirty="0"/>
              <a:t> also show high engagement.</a:t>
            </a:r>
          </a:p>
          <a:p>
            <a:pPr>
              <a:buFont typeface="Arial" panose="020B0604020202020204" pitchFamily="34" charset="0"/>
              <a:buChar char="•"/>
            </a:pPr>
            <a:r>
              <a:rPr lang="en-US" dirty="0"/>
              <a:t>📍 These areas are food hubs with lots of customer activity.</a:t>
            </a:r>
          </a:p>
          <a:p>
            <a:pPr>
              <a:buNone/>
            </a:pPr>
            <a:endParaRPr lang="en-US" dirty="0"/>
          </a:p>
          <a:p>
            <a:pPr>
              <a:buNone/>
            </a:pPr>
            <a:endParaRPr lang="en-US" b="1" dirty="0"/>
          </a:p>
          <a:p>
            <a:pPr>
              <a:buNone/>
            </a:pPr>
            <a:r>
              <a:rPr lang="en-US" dirty="0"/>
              <a:t>💡 </a:t>
            </a:r>
            <a:r>
              <a:rPr lang="en-US" b="1" dirty="0"/>
              <a:t>Insights</a:t>
            </a:r>
            <a:endParaRPr lang="en-US" dirty="0"/>
          </a:p>
          <a:p>
            <a:pPr>
              <a:buFont typeface="Arial" panose="020B0604020202020204" pitchFamily="34" charset="0"/>
              <a:buChar char="•"/>
            </a:pPr>
            <a:r>
              <a:rPr lang="en-US" dirty="0"/>
              <a:t>🙋‍♂️ More votes = </a:t>
            </a:r>
            <a:r>
              <a:rPr lang="en-US" b="1" dirty="0"/>
              <a:t>Higher customer interest and footfall</a:t>
            </a:r>
            <a:r>
              <a:rPr lang="en-US" dirty="0"/>
              <a:t>.</a:t>
            </a:r>
          </a:p>
          <a:p>
            <a:pPr>
              <a:buFont typeface="Arial" panose="020B0604020202020204" pitchFamily="34" charset="0"/>
              <a:buChar char="•"/>
            </a:pPr>
            <a:r>
              <a:rPr lang="en-US" dirty="0"/>
              <a:t>🌟 These locations are already popular and trusted by food lovers.</a:t>
            </a:r>
          </a:p>
          <a:p>
            <a:pPr>
              <a:buNone/>
            </a:pPr>
            <a:endParaRPr lang="en-US" dirty="0"/>
          </a:p>
          <a:p>
            <a:pPr>
              <a:buNone/>
            </a:pPr>
            <a:endParaRPr lang="en-US" b="1" dirty="0"/>
          </a:p>
          <a:p>
            <a:pPr>
              <a:buNone/>
            </a:pPr>
            <a:r>
              <a:rPr lang="en-US" dirty="0"/>
              <a:t>✅ </a:t>
            </a:r>
            <a:r>
              <a:rPr lang="en-US" b="1" dirty="0"/>
              <a:t>Recommendations</a:t>
            </a:r>
            <a:endParaRPr lang="en-US" dirty="0"/>
          </a:p>
          <a:p>
            <a:pPr>
              <a:buFont typeface="Arial" panose="020B0604020202020204" pitchFamily="34" charset="0"/>
              <a:buChar char="•"/>
            </a:pPr>
            <a:r>
              <a:rPr lang="en-US" dirty="0"/>
              <a:t>🏪 </a:t>
            </a:r>
            <a:r>
              <a:rPr lang="en-US" b="1" dirty="0"/>
              <a:t>Open restaurants</a:t>
            </a:r>
            <a:r>
              <a:rPr lang="en-US" dirty="0"/>
              <a:t> in Koramangala, Indiranagar, and Church Street.</a:t>
            </a:r>
          </a:p>
          <a:p>
            <a:pPr>
              <a:buFont typeface="Arial" panose="020B0604020202020204" pitchFamily="34" charset="0"/>
              <a:buChar char="•"/>
            </a:pPr>
            <a:r>
              <a:rPr lang="en-US" dirty="0"/>
              <a:t>💬 Use </a:t>
            </a:r>
            <a:r>
              <a:rPr lang="en-US" b="1" dirty="0"/>
              <a:t>social media</a:t>
            </a:r>
            <a:r>
              <a:rPr lang="en-US" dirty="0"/>
              <a:t> to attract and engage customers.</a:t>
            </a:r>
          </a:p>
          <a:p>
            <a:pPr>
              <a:buFont typeface="Arial" panose="020B0604020202020204" pitchFamily="34" charset="0"/>
              <a:buChar char="•"/>
            </a:pPr>
            <a:r>
              <a:rPr lang="en-US" dirty="0"/>
              <a:t>🎁 Introduce </a:t>
            </a:r>
            <a:r>
              <a:rPr lang="en-US" b="1" dirty="0"/>
              <a:t>loyalty programs</a:t>
            </a:r>
            <a:r>
              <a:rPr lang="en-US" dirty="0"/>
              <a:t> and offer </a:t>
            </a:r>
            <a:r>
              <a:rPr lang="en-US" b="1" dirty="0"/>
              <a:t>unique dishes</a:t>
            </a:r>
            <a:r>
              <a:rPr lang="en-US" dirty="0"/>
              <a:t> to stand out.</a:t>
            </a:r>
          </a:p>
          <a:p>
            <a:pPr>
              <a:buNone/>
            </a:pPr>
            <a:endParaRPr lang="en-US" dirty="0"/>
          </a:p>
          <a:p>
            <a:endParaRPr lang="en-IN" dirty="0"/>
          </a:p>
        </p:txBody>
      </p:sp>
      <p:sp>
        <p:nvSpPr>
          <p:cNvPr id="3" name="Date Placeholder 31">
            <a:extLst>
              <a:ext uri="{FF2B5EF4-FFF2-40B4-BE49-F238E27FC236}">
                <a16:creationId xmlns:a16="http://schemas.microsoft.com/office/drawing/2014/main" id="{D0FB9FB4-3725-E6FF-B39A-4832854EACAB}"/>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4079020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C7E14-5D5B-7914-21F7-D118F2017013}"/>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2FC8BD5E-2447-4D10-363A-9648E9786C5D}"/>
              </a:ext>
            </a:extLst>
          </p:cNvPr>
          <p:cNvSpPr>
            <a:spLocks noGrp="1"/>
          </p:cNvSpPr>
          <p:nvPr>
            <p:ph type="title"/>
          </p:nvPr>
        </p:nvSpPr>
        <p:spPr>
          <a:xfrm>
            <a:off x="412955" y="605068"/>
            <a:ext cx="9497961" cy="958261"/>
          </a:xfrm>
        </p:spPr>
        <p:txBody>
          <a:bodyPr>
            <a:noAutofit/>
          </a:bodyPr>
          <a:lstStyle/>
          <a:p>
            <a:pPr marL="285750" indent="-285750">
              <a:buFont typeface="Wingdings" panose="05000000000000000000" pitchFamily="2" charset="2"/>
              <a:buChar char="Ø"/>
            </a:pPr>
            <a:r>
              <a:rPr lang="en-US" sz="2000" b="1" i="0" dirty="0">
                <a:effectLst/>
                <a:latin typeface="system-ui"/>
              </a:rPr>
              <a:t>What are the best locations to open new restaurants(based on </a:t>
            </a:r>
            <a:r>
              <a:rPr lang="en-US" sz="2000" dirty="0">
                <a:latin typeface="system-ui"/>
              </a:rPr>
              <a:t>location with demand but fewer restaurants</a:t>
            </a:r>
            <a:r>
              <a:rPr lang="en-US" sz="2000" b="1" i="0" dirty="0">
                <a:effectLst/>
                <a:latin typeface="system-ui"/>
              </a:rPr>
              <a:t>)?</a:t>
            </a: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84EF9F58-D9B6-02BD-4F5B-689D488C1234}"/>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267A2127-96EB-734C-7B97-F81AF663166B}"/>
              </a:ext>
            </a:extLst>
          </p:cNvPr>
          <p:cNvSpPr>
            <a:spLocks noGrp="1"/>
          </p:cNvSpPr>
          <p:nvPr>
            <p:ph type="sldNum" sz="quarter" idx="12"/>
          </p:nvPr>
        </p:nvSpPr>
        <p:spPr/>
        <p:txBody>
          <a:bodyPr/>
          <a:lstStyle/>
          <a:p>
            <a:fld id="{80967E29-1480-472A-9FC5-C4768A52587C}" type="slidenum">
              <a:rPr lang="en-US" smtClean="0"/>
              <a:t>23</a:t>
            </a:fld>
            <a:endParaRPr lang="en-US" dirty="0"/>
          </a:p>
        </p:txBody>
      </p:sp>
      <p:sp>
        <p:nvSpPr>
          <p:cNvPr id="2" name="TextBox 1">
            <a:extLst>
              <a:ext uri="{FF2B5EF4-FFF2-40B4-BE49-F238E27FC236}">
                <a16:creationId xmlns:a16="http://schemas.microsoft.com/office/drawing/2014/main" id="{D4E617CC-C751-2FF1-AE77-3E9FC622066A}"/>
              </a:ext>
            </a:extLst>
          </p:cNvPr>
          <p:cNvSpPr txBox="1"/>
          <p:nvPr/>
        </p:nvSpPr>
        <p:spPr>
          <a:xfrm>
            <a:off x="412956" y="1227028"/>
            <a:ext cx="10815484" cy="4247317"/>
          </a:xfrm>
          <a:prstGeom prst="rect">
            <a:avLst/>
          </a:prstGeom>
          <a:noFill/>
        </p:spPr>
        <p:txBody>
          <a:bodyPr wrap="square" rtlCol="0">
            <a:spAutoFit/>
          </a:bodyPr>
          <a:lstStyle/>
          <a:p>
            <a:pPr>
              <a:buNone/>
            </a:pPr>
            <a:r>
              <a:rPr lang="en-US" b="1" dirty="0"/>
              <a:t> </a:t>
            </a:r>
            <a:r>
              <a:rPr lang="en-US" dirty="0"/>
              <a:t>🔍 </a:t>
            </a:r>
            <a:r>
              <a:rPr lang="en-US" b="1" dirty="0"/>
              <a:t>Key Observations</a:t>
            </a:r>
            <a:endParaRPr lang="en-US" dirty="0"/>
          </a:p>
          <a:p>
            <a:pPr>
              <a:buFont typeface="Arial" panose="020B0604020202020204" pitchFamily="34" charset="0"/>
              <a:buChar char="•"/>
            </a:pPr>
            <a:r>
              <a:rPr lang="en-US" dirty="0"/>
              <a:t>🏙️ </a:t>
            </a:r>
            <a:r>
              <a:rPr lang="en-US" b="1" dirty="0"/>
              <a:t>Cunningham Road</a:t>
            </a:r>
            <a:r>
              <a:rPr lang="en-US" dirty="0"/>
              <a:t> and </a:t>
            </a:r>
            <a:r>
              <a:rPr lang="en-US" b="1" dirty="0"/>
              <a:t>St. Marks Road</a:t>
            </a:r>
            <a:r>
              <a:rPr lang="en-US" dirty="0"/>
              <a:t> have high votes but fewer restaurants.</a:t>
            </a:r>
          </a:p>
          <a:p>
            <a:pPr>
              <a:buFont typeface="Arial" panose="020B0604020202020204" pitchFamily="34" charset="0"/>
              <a:buChar char="•"/>
            </a:pPr>
            <a:r>
              <a:rPr lang="en-US" dirty="0"/>
              <a:t>📉 </a:t>
            </a:r>
            <a:r>
              <a:rPr lang="en-US" b="1" dirty="0"/>
              <a:t>Koramangala 3rd Block</a:t>
            </a:r>
            <a:r>
              <a:rPr lang="en-US" dirty="0"/>
              <a:t>, </a:t>
            </a:r>
            <a:r>
              <a:rPr lang="en-US" b="1" dirty="0"/>
              <a:t>Domlur</a:t>
            </a:r>
            <a:r>
              <a:rPr lang="en-US" dirty="0"/>
              <a:t>, and </a:t>
            </a:r>
            <a:r>
              <a:rPr lang="en-US" b="1" dirty="0"/>
              <a:t>Jeevan Bhima Nagar</a:t>
            </a:r>
            <a:r>
              <a:rPr lang="en-US" dirty="0"/>
              <a:t> also show good demand with limited supply.</a:t>
            </a:r>
          </a:p>
          <a:p>
            <a:pPr>
              <a:buNone/>
            </a:pPr>
            <a:endParaRPr lang="en-US" dirty="0"/>
          </a:p>
          <a:p>
            <a:pPr>
              <a:buNone/>
            </a:pPr>
            <a:r>
              <a:rPr lang="en-US" dirty="0"/>
              <a:t>💡 </a:t>
            </a:r>
            <a:r>
              <a:rPr lang="en-US" b="1" dirty="0"/>
              <a:t>Insights</a:t>
            </a:r>
            <a:endParaRPr lang="en-US" dirty="0"/>
          </a:p>
          <a:p>
            <a:pPr>
              <a:buFont typeface="Arial" panose="020B0604020202020204" pitchFamily="34" charset="0"/>
              <a:buChar char="•"/>
            </a:pPr>
            <a:r>
              <a:rPr lang="en-US" dirty="0"/>
              <a:t>📈 </a:t>
            </a:r>
            <a:r>
              <a:rPr lang="en-US" b="1" dirty="0"/>
              <a:t>High customer demand</a:t>
            </a:r>
            <a:r>
              <a:rPr lang="en-US" dirty="0"/>
              <a:t> is seen in these areas.</a:t>
            </a:r>
          </a:p>
          <a:p>
            <a:pPr>
              <a:buFont typeface="Arial" panose="020B0604020202020204" pitchFamily="34" charset="0"/>
              <a:buChar char="•"/>
            </a:pPr>
            <a:r>
              <a:rPr lang="en-US" dirty="0"/>
              <a:t>🍽️ </a:t>
            </a:r>
            <a:r>
              <a:rPr lang="en-US" b="1" dirty="0"/>
              <a:t>Fewer existing restaurants</a:t>
            </a:r>
            <a:r>
              <a:rPr lang="en-US" dirty="0"/>
              <a:t> = less competition.</a:t>
            </a:r>
          </a:p>
          <a:p>
            <a:pPr>
              <a:buFont typeface="Arial" panose="020B0604020202020204" pitchFamily="34" charset="0"/>
              <a:buChar char="•"/>
            </a:pPr>
            <a:r>
              <a:rPr lang="en-US" dirty="0"/>
              <a:t>⚡ This creates a strong </a:t>
            </a:r>
            <a:r>
              <a:rPr lang="en-US" b="1" dirty="0"/>
              <a:t>growth opportunity</a:t>
            </a:r>
            <a:r>
              <a:rPr lang="en-US" dirty="0"/>
              <a:t>.</a:t>
            </a:r>
          </a:p>
          <a:p>
            <a:pPr>
              <a:buNone/>
            </a:pPr>
            <a:endParaRPr lang="en-US" dirty="0"/>
          </a:p>
          <a:p>
            <a:pPr>
              <a:buNone/>
            </a:pPr>
            <a:endParaRPr lang="en-US" b="1" dirty="0"/>
          </a:p>
          <a:p>
            <a:pPr>
              <a:buNone/>
            </a:pPr>
            <a:r>
              <a:rPr lang="en-US" b="1" dirty="0"/>
              <a:t>Recommendations</a:t>
            </a:r>
            <a:endParaRPr lang="en-US" dirty="0"/>
          </a:p>
          <a:p>
            <a:pPr>
              <a:buFont typeface="Arial" panose="020B0604020202020204" pitchFamily="34" charset="0"/>
              <a:buChar char="•"/>
            </a:pPr>
            <a:r>
              <a:rPr lang="en-US" dirty="0"/>
              <a:t>📌 Target these areas for </a:t>
            </a:r>
            <a:r>
              <a:rPr lang="en-US" b="1" dirty="0"/>
              <a:t>new restaurant openings</a:t>
            </a:r>
            <a:r>
              <a:rPr lang="en-US" dirty="0"/>
              <a:t>.</a:t>
            </a:r>
          </a:p>
          <a:p>
            <a:pPr>
              <a:buFont typeface="Arial" panose="020B0604020202020204" pitchFamily="34" charset="0"/>
              <a:buChar char="•"/>
            </a:pPr>
            <a:r>
              <a:rPr lang="en-US" dirty="0"/>
              <a:t>🎯 Focus on </a:t>
            </a:r>
            <a:r>
              <a:rPr lang="en-US" b="1" dirty="0"/>
              <a:t>quick service</a:t>
            </a:r>
            <a:r>
              <a:rPr lang="en-US" dirty="0"/>
              <a:t> or </a:t>
            </a:r>
            <a:r>
              <a:rPr lang="en-US" b="1" dirty="0"/>
              <a:t>unique cuisines</a:t>
            </a:r>
            <a:r>
              <a:rPr lang="en-US" dirty="0"/>
              <a:t> to attract early attention.</a:t>
            </a:r>
          </a:p>
          <a:p>
            <a:pPr>
              <a:buFont typeface="Arial" panose="020B0604020202020204" pitchFamily="34" charset="0"/>
              <a:buChar char="•"/>
            </a:pPr>
            <a:r>
              <a:rPr lang="en-US" dirty="0"/>
              <a:t>📣 Use </a:t>
            </a:r>
            <a:r>
              <a:rPr lang="en-US" b="1" dirty="0"/>
              <a:t>local advertising</a:t>
            </a:r>
            <a:r>
              <a:rPr lang="en-US" dirty="0"/>
              <a:t> and food delivery apps to boost visibility.</a:t>
            </a:r>
          </a:p>
          <a:p>
            <a:endParaRPr lang="en-IN" dirty="0"/>
          </a:p>
        </p:txBody>
      </p:sp>
      <p:sp>
        <p:nvSpPr>
          <p:cNvPr id="3" name="Date Placeholder 31">
            <a:extLst>
              <a:ext uri="{FF2B5EF4-FFF2-40B4-BE49-F238E27FC236}">
                <a16:creationId xmlns:a16="http://schemas.microsoft.com/office/drawing/2014/main" id="{DB379BA3-0EF5-45EC-9194-4E93D8FEEE6C}"/>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2148531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41F83-4F08-44EB-8CEB-AECDEB48E3A3}"/>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2B5FE41D-274D-C337-F37D-08D4B32AF245}"/>
              </a:ext>
            </a:extLst>
          </p:cNvPr>
          <p:cNvSpPr>
            <a:spLocks noGrp="1"/>
          </p:cNvSpPr>
          <p:nvPr>
            <p:ph type="title"/>
          </p:nvPr>
        </p:nvSpPr>
        <p:spPr>
          <a:xfrm>
            <a:off x="1347019" y="244907"/>
            <a:ext cx="9497961" cy="958261"/>
          </a:xfrm>
        </p:spPr>
        <p:txBody>
          <a:bodyPr>
            <a:noAutofit/>
          </a:bodyPr>
          <a:lstStyle/>
          <a:p>
            <a:r>
              <a:rPr lang="en-US" sz="2000" dirty="0"/>
              <a:t>✅ </a:t>
            </a:r>
            <a:r>
              <a:rPr lang="en-US" sz="2000" b="1" dirty="0"/>
              <a:t>Conclusion: Best Locations to Open New Restaurants </a:t>
            </a: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0AB94B8E-FC99-7383-E227-4813A31B44D0}"/>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7861C9C4-13BB-44D0-5A4A-112F1FD45926}"/>
              </a:ext>
            </a:extLst>
          </p:cNvPr>
          <p:cNvSpPr>
            <a:spLocks noGrp="1"/>
          </p:cNvSpPr>
          <p:nvPr>
            <p:ph type="sldNum" sz="quarter" idx="12"/>
          </p:nvPr>
        </p:nvSpPr>
        <p:spPr/>
        <p:txBody>
          <a:bodyPr/>
          <a:lstStyle/>
          <a:p>
            <a:fld id="{80967E29-1480-472A-9FC5-C4768A52587C}" type="slidenum">
              <a:rPr lang="en-US" smtClean="0"/>
              <a:t>24</a:t>
            </a:fld>
            <a:endParaRPr lang="en-US" dirty="0"/>
          </a:p>
        </p:txBody>
      </p:sp>
      <p:sp>
        <p:nvSpPr>
          <p:cNvPr id="2" name="TextBox 1">
            <a:extLst>
              <a:ext uri="{FF2B5EF4-FFF2-40B4-BE49-F238E27FC236}">
                <a16:creationId xmlns:a16="http://schemas.microsoft.com/office/drawing/2014/main" id="{1BEF22A2-33E5-8563-7819-2FCF21F36B8E}"/>
              </a:ext>
            </a:extLst>
          </p:cNvPr>
          <p:cNvSpPr txBox="1"/>
          <p:nvPr/>
        </p:nvSpPr>
        <p:spPr>
          <a:xfrm>
            <a:off x="393290" y="724037"/>
            <a:ext cx="10815484" cy="5632311"/>
          </a:xfrm>
          <a:prstGeom prst="rect">
            <a:avLst/>
          </a:prstGeom>
          <a:noFill/>
        </p:spPr>
        <p:txBody>
          <a:bodyPr wrap="square" rtlCol="0">
            <a:spAutoFit/>
          </a:bodyPr>
          <a:lstStyle/>
          <a:p>
            <a:pPr>
              <a:buNone/>
            </a:pPr>
            <a:r>
              <a:rPr lang="en-US" b="1" dirty="0"/>
              <a:t> </a:t>
            </a:r>
            <a:r>
              <a:rPr lang="en-US" dirty="0"/>
              <a:t>📊 </a:t>
            </a:r>
            <a:r>
              <a:rPr lang="en-US" b="1" dirty="0"/>
              <a:t>Based on Three Key Factors</a:t>
            </a:r>
            <a:r>
              <a:rPr lang="en-US" dirty="0"/>
              <a:t>:</a:t>
            </a:r>
          </a:p>
          <a:p>
            <a:pPr>
              <a:buFont typeface="+mj-lt"/>
              <a:buAutoNum type="arabicPeriod"/>
            </a:pPr>
            <a:r>
              <a:rPr lang="en-US" dirty="0"/>
              <a:t>🏅 </a:t>
            </a:r>
            <a:r>
              <a:rPr lang="en-US" b="1" dirty="0"/>
              <a:t>Highest Average Ratings</a:t>
            </a:r>
            <a:endParaRPr lang="en-US" dirty="0"/>
          </a:p>
          <a:p>
            <a:pPr lvl="1"/>
            <a:r>
              <a:rPr lang="en-US" dirty="0"/>
              <a:t>1.Top Areas: Lavelle Road, St. Marks Road, Church Street</a:t>
            </a:r>
          </a:p>
          <a:p>
            <a:pPr lvl="1"/>
            <a:r>
              <a:rPr lang="en-US" dirty="0"/>
              <a:t>2.These areas reflect </a:t>
            </a:r>
            <a:r>
              <a:rPr lang="en-US" b="1" dirty="0"/>
              <a:t>customer satisfaction and quality dining experiences</a:t>
            </a:r>
            <a:r>
              <a:rPr lang="en-US" dirty="0"/>
              <a:t>.</a:t>
            </a:r>
          </a:p>
          <a:p>
            <a:pPr>
              <a:buNone/>
            </a:pPr>
            <a:endParaRPr lang="en-US" dirty="0"/>
          </a:p>
          <a:p>
            <a:r>
              <a:rPr lang="en-US" dirty="0"/>
              <a:t>2.🗳️ </a:t>
            </a:r>
            <a:r>
              <a:rPr lang="en-US" b="1" dirty="0"/>
              <a:t>Most Voted Locations</a:t>
            </a:r>
            <a:endParaRPr lang="en-US" dirty="0"/>
          </a:p>
          <a:p>
            <a:pPr lvl="1"/>
            <a:r>
              <a:rPr lang="en-US" dirty="0"/>
              <a:t>1.Top Areas: Koramangala 5th Block, Indiranagar, Church Street</a:t>
            </a:r>
          </a:p>
          <a:p>
            <a:pPr lvl="1"/>
            <a:r>
              <a:rPr lang="en-US" dirty="0"/>
              <a:t>2.High </a:t>
            </a:r>
            <a:r>
              <a:rPr lang="en-US" b="1" dirty="0"/>
              <a:t>customer engagement and popularity</a:t>
            </a:r>
            <a:r>
              <a:rPr lang="en-US" dirty="0"/>
              <a:t>.</a:t>
            </a:r>
          </a:p>
          <a:p>
            <a:r>
              <a:rPr lang="en-US" dirty="0"/>
              <a:t>3.📈 </a:t>
            </a:r>
            <a:r>
              <a:rPr lang="en-US" b="1" dirty="0"/>
              <a:t>High Demand with Fewer Restaurants</a:t>
            </a:r>
            <a:endParaRPr lang="en-US" dirty="0"/>
          </a:p>
          <a:p>
            <a:pPr lvl="1"/>
            <a:r>
              <a:rPr lang="en-US" dirty="0"/>
              <a:t>1.Top Areas: Cunningham Road, St. Marks Road, Domlur</a:t>
            </a:r>
          </a:p>
          <a:p>
            <a:pPr lvl="1"/>
            <a:r>
              <a:rPr lang="en-US" b="1" dirty="0"/>
              <a:t>2.Low competition</a:t>
            </a:r>
            <a:r>
              <a:rPr lang="en-US" dirty="0"/>
              <a:t> with </a:t>
            </a:r>
            <a:r>
              <a:rPr lang="en-US" b="1" dirty="0"/>
              <a:t>strong demand</a:t>
            </a:r>
            <a:r>
              <a:rPr lang="en-US" dirty="0"/>
              <a:t> makes these ideal spots for new ventures.</a:t>
            </a:r>
          </a:p>
          <a:p>
            <a:pPr>
              <a:buNone/>
            </a:pPr>
            <a:endParaRPr lang="en-US" dirty="0"/>
          </a:p>
          <a:p>
            <a:pPr>
              <a:buNone/>
            </a:pPr>
            <a:r>
              <a:rPr lang="en-US" dirty="0"/>
              <a:t>💡 </a:t>
            </a:r>
            <a:r>
              <a:rPr lang="en-US" b="1" dirty="0"/>
              <a:t>Final Recommendation</a:t>
            </a:r>
            <a:r>
              <a:rPr lang="en-US" dirty="0"/>
              <a:t>:</a:t>
            </a:r>
            <a:br>
              <a:rPr lang="en-US" dirty="0"/>
            </a:br>
            <a:r>
              <a:rPr lang="en-US" dirty="0"/>
              <a:t>To balance </a:t>
            </a:r>
            <a:r>
              <a:rPr lang="en-US" b="1" dirty="0"/>
              <a:t>popularity</a:t>
            </a:r>
            <a:r>
              <a:rPr lang="en-US" dirty="0"/>
              <a:t>, </a:t>
            </a:r>
            <a:r>
              <a:rPr lang="en-US" b="1" dirty="0"/>
              <a:t>customer satisfaction</a:t>
            </a:r>
            <a:r>
              <a:rPr lang="en-US" dirty="0"/>
              <a:t>, and </a:t>
            </a:r>
            <a:r>
              <a:rPr lang="en-US" b="1" dirty="0"/>
              <a:t>market opportunity</a:t>
            </a:r>
            <a:r>
              <a:rPr lang="en-US" dirty="0"/>
              <a:t>, focus on areas like:</a:t>
            </a:r>
          </a:p>
          <a:p>
            <a:pPr>
              <a:buFont typeface="Arial" panose="020B0604020202020204" pitchFamily="34" charset="0"/>
              <a:buChar char="•"/>
            </a:pPr>
            <a:r>
              <a:rPr lang="en-US" b="1" dirty="0"/>
              <a:t>St. Marks Road</a:t>
            </a:r>
            <a:r>
              <a:rPr lang="en-US" dirty="0"/>
              <a:t> (appears in all 3 lists)</a:t>
            </a:r>
          </a:p>
          <a:p>
            <a:pPr>
              <a:buFont typeface="Arial" panose="020B0604020202020204" pitchFamily="34" charset="0"/>
              <a:buChar char="•"/>
            </a:pPr>
            <a:r>
              <a:rPr lang="en-US" b="1" dirty="0"/>
              <a:t>Church Street</a:t>
            </a:r>
            <a:endParaRPr lang="en-US" dirty="0"/>
          </a:p>
          <a:p>
            <a:pPr>
              <a:buFont typeface="Arial" panose="020B0604020202020204" pitchFamily="34" charset="0"/>
              <a:buChar char="•"/>
            </a:pPr>
            <a:r>
              <a:rPr lang="en-US" b="1" dirty="0"/>
              <a:t>Cunningham Road</a:t>
            </a:r>
            <a:endParaRPr lang="en-US" dirty="0"/>
          </a:p>
          <a:p>
            <a:r>
              <a:rPr lang="en-US" dirty="0"/>
              <a:t>These locations offer the </a:t>
            </a:r>
            <a:r>
              <a:rPr lang="en-US" b="1" dirty="0"/>
              <a:t>best strategic potential</a:t>
            </a:r>
            <a:r>
              <a:rPr lang="en-US" dirty="0"/>
              <a:t> for launching successful new restaurants.</a:t>
            </a:r>
          </a:p>
          <a:p>
            <a:pPr>
              <a:buNone/>
            </a:pPr>
            <a:endParaRPr lang="en-US" dirty="0"/>
          </a:p>
          <a:p>
            <a:endParaRPr lang="en-IN" dirty="0"/>
          </a:p>
        </p:txBody>
      </p:sp>
      <p:sp>
        <p:nvSpPr>
          <p:cNvPr id="3" name="Date Placeholder 31">
            <a:extLst>
              <a:ext uri="{FF2B5EF4-FFF2-40B4-BE49-F238E27FC236}">
                <a16:creationId xmlns:a16="http://schemas.microsoft.com/office/drawing/2014/main" id="{EB7A8A28-4784-467D-7472-00AB051A44CF}"/>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3126412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7E81-79E2-15B2-C439-F07C90279F08}"/>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63F1DD2C-4723-930F-F087-F1C1989EBAA4}"/>
              </a:ext>
            </a:extLst>
          </p:cNvPr>
          <p:cNvSpPr>
            <a:spLocks noGrp="1"/>
          </p:cNvSpPr>
          <p:nvPr>
            <p:ph type="title"/>
          </p:nvPr>
        </p:nvSpPr>
        <p:spPr>
          <a:xfrm>
            <a:off x="412955" y="605068"/>
            <a:ext cx="9497961" cy="958261"/>
          </a:xfrm>
        </p:spPr>
        <p:txBody>
          <a:bodyPr>
            <a:noAutofit/>
          </a:bodyPr>
          <a:lstStyle/>
          <a:p>
            <a:pPr marL="285750" indent="-285750">
              <a:buFont typeface="Wingdings" panose="05000000000000000000" pitchFamily="2" charset="2"/>
              <a:buChar char="Ø"/>
            </a:pPr>
            <a:r>
              <a:rPr lang="en-IN" sz="2000" b="1" i="0" dirty="0">
                <a:effectLst/>
                <a:latin typeface="system-ui"/>
              </a:rPr>
              <a:t>Which restaurant chains dominates </a:t>
            </a:r>
            <a:r>
              <a:rPr lang="en-IN" sz="2000" dirty="0">
                <a:latin typeface="system-ui"/>
              </a:rPr>
              <a:t>B</a:t>
            </a:r>
            <a:r>
              <a:rPr lang="en-IN" sz="2000" b="1" i="0" dirty="0">
                <a:effectLst/>
                <a:latin typeface="system-ui"/>
              </a:rPr>
              <a:t>angalore market?</a:t>
            </a:r>
            <a:br>
              <a:rPr lang="en-IN" sz="2000" b="1" i="0" dirty="0">
                <a:effectLst/>
                <a:latin typeface="system-ui"/>
              </a:rPr>
            </a:b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82DD58A0-E626-A8BA-88AE-53D75F63C046}"/>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287D2217-62C2-7DF5-8F9F-14A3B2BAA15B}"/>
              </a:ext>
            </a:extLst>
          </p:cNvPr>
          <p:cNvSpPr>
            <a:spLocks noGrp="1"/>
          </p:cNvSpPr>
          <p:nvPr>
            <p:ph type="sldNum" sz="quarter" idx="12"/>
          </p:nvPr>
        </p:nvSpPr>
        <p:spPr/>
        <p:txBody>
          <a:bodyPr/>
          <a:lstStyle/>
          <a:p>
            <a:fld id="{80967E29-1480-472A-9FC5-C4768A52587C}" type="slidenum">
              <a:rPr lang="en-US" smtClean="0"/>
              <a:t>25</a:t>
            </a:fld>
            <a:endParaRPr lang="en-US" dirty="0"/>
          </a:p>
        </p:txBody>
      </p:sp>
      <p:sp>
        <p:nvSpPr>
          <p:cNvPr id="2" name="TextBox 1">
            <a:extLst>
              <a:ext uri="{FF2B5EF4-FFF2-40B4-BE49-F238E27FC236}">
                <a16:creationId xmlns:a16="http://schemas.microsoft.com/office/drawing/2014/main" id="{6A625D48-6ADC-B50E-EC61-F296540996D9}"/>
              </a:ext>
            </a:extLst>
          </p:cNvPr>
          <p:cNvSpPr txBox="1"/>
          <p:nvPr/>
        </p:nvSpPr>
        <p:spPr>
          <a:xfrm>
            <a:off x="412955" y="1084198"/>
            <a:ext cx="10815484" cy="646331"/>
          </a:xfrm>
          <a:prstGeom prst="rect">
            <a:avLst/>
          </a:prstGeom>
          <a:noFill/>
        </p:spPr>
        <p:txBody>
          <a:bodyPr wrap="square" rtlCol="0">
            <a:spAutoFit/>
          </a:bodyPr>
          <a:lstStyle/>
          <a:p>
            <a:pPr>
              <a:buNone/>
            </a:pPr>
            <a:r>
              <a:rPr lang="en-US" b="1" dirty="0"/>
              <a:t>📊 Top Restaurant Chains in Bangalore</a:t>
            </a:r>
          </a:p>
          <a:p>
            <a:endParaRPr lang="en-US" b="1" dirty="0"/>
          </a:p>
        </p:txBody>
      </p:sp>
      <p:graphicFrame>
        <p:nvGraphicFramePr>
          <p:cNvPr id="33" name="Table 32">
            <a:extLst>
              <a:ext uri="{FF2B5EF4-FFF2-40B4-BE49-F238E27FC236}">
                <a16:creationId xmlns:a16="http://schemas.microsoft.com/office/drawing/2014/main" id="{94E46C5E-EB35-80D1-35E4-FCA01CBB04E5}"/>
              </a:ext>
            </a:extLst>
          </p:cNvPr>
          <p:cNvGraphicFramePr>
            <a:graphicFrameLocks noGrp="1"/>
          </p:cNvGraphicFramePr>
          <p:nvPr>
            <p:extLst>
              <p:ext uri="{D42A27DB-BD31-4B8C-83A1-F6EECF244321}">
                <p14:modId xmlns:p14="http://schemas.microsoft.com/office/powerpoint/2010/main" val="2388164196"/>
              </p:ext>
            </p:extLst>
          </p:nvPr>
        </p:nvGraphicFramePr>
        <p:xfrm>
          <a:off x="412955" y="1570511"/>
          <a:ext cx="10515600" cy="4023360"/>
        </p:xfrm>
        <a:graphic>
          <a:graphicData uri="http://schemas.openxmlformats.org/drawingml/2006/table">
            <a:tbl>
              <a:tblPr/>
              <a:tblGrid>
                <a:gridCol w="5257800">
                  <a:extLst>
                    <a:ext uri="{9D8B030D-6E8A-4147-A177-3AD203B41FA5}">
                      <a16:colId xmlns:a16="http://schemas.microsoft.com/office/drawing/2014/main" val="2055884742"/>
                    </a:ext>
                  </a:extLst>
                </a:gridCol>
                <a:gridCol w="5257800">
                  <a:extLst>
                    <a:ext uri="{9D8B030D-6E8A-4147-A177-3AD203B41FA5}">
                      <a16:colId xmlns:a16="http://schemas.microsoft.com/office/drawing/2014/main" val="1407179175"/>
                    </a:ext>
                  </a:extLst>
                </a:gridCol>
              </a:tblGrid>
              <a:tr h="0">
                <a:tc>
                  <a:txBody>
                    <a:bodyPr/>
                    <a:lstStyle/>
                    <a:p>
                      <a:r>
                        <a:rPr lang="en-IN"/>
                        <a:t>🏢 Restaurant Chain</a:t>
                      </a:r>
                    </a:p>
                  </a:txBody>
                  <a:tcPr anchor="ctr">
                    <a:lnL>
                      <a:noFill/>
                    </a:lnL>
                    <a:lnR>
                      <a:noFill/>
                    </a:lnR>
                    <a:lnT>
                      <a:noFill/>
                    </a:lnT>
                    <a:lnB>
                      <a:noFill/>
                    </a:lnB>
                    <a:noFill/>
                  </a:tcPr>
                </a:tc>
                <a:tc>
                  <a:txBody>
                    <a:bodyPr/>
                    <a:lstStyle/>
                    <a:p>
                      <a:r>
                        <a:rPr lang="en-IN"/>
                        <a:t>🏬 Number of Outlets</a:t>
                      </a:r>
                    </a:p>
                  </a:txBody>
                  <a:tcPr anchor="ctr">
                    <a:lnL>
                      <a:noFill/>
                    </a:lnL>
                    <a:lnR>
                      <a:noFill/>
                    </a:lnR>
                    <a:lnT>
                      <a:noFill/>
                    </a:lnT>
                    <a:lnB>
                      <a:noFill/>
                    </a:lnB>
                    <a:noFill/>
                  </a:tcPr>
                </a:tc>
                <a:extLst>
                  <a:ext uri="{0D108BD9-81ED-4DB2-BD59-A6C34878D82A}">
                    <a16:rowId xmlns:a16="http://schemas.microsoft.com/office/drawing/2014/main" val="3583285273"/>
                  </a:ext>
                </a:extLst>
              </a:tr>
              <a:tr h="0">
                <a:tc>
                  <a:txBody>
                    <a:bodyPr/>
                    <a:lstStyle/>
                    <a:p>
                      <a:r>
                        <a:rPr lang="en-IN"/>
                        <a:t>Cafe Coffee Day</a:t>
                      </a:r>
                    </a:p>
                  </a:txBody>
                  <a:tcPr anchor="ctr">
                    <a:lnL>
                      <a:noFill/>
                    </a:lnL>
                    <a:lnR>
                      <a:noFill/>
                    </a:lnR>
                    <a:lnT>
                      <a:noFill/>
                    </a:lnT>
                    <a:lnB>
                      <a:noFill/>
                    </a:lnB>
                    <a:noFill/>
                  </a:tcPr>
                </a:tc>
                <a:tc>
                  <a:txBody>
                    <a:bodyPr/>
                    <a:lstStyle/>
                    <a:p>
                      <a:r>
                        <a:rPr lang="en-IN"/>
                        <a:t>82</a:t>
                      </a:r>
                    </a:p>
                  </a:txBody>
                  <a:tcPr anchor="ctr">
                    <a:lnL>
                      <a:noFill/>
                    </a:lnL>
                    <a:lnR>
                      <a:noFill/>
                    </a:lnR>
                    <a:lnT>
                      <a:noFill/>
                    </a:lnT>
                    <a:lnB>
                      <a:noFill/>
                    </a:lnB>
                    <a:noFill/>
                  </a:tcPr>
                </a:tc>
                <a:extLst>
                  <a:ext uri="{0D108BD9-81ED-4DB2-BD59-A6C34878D82A}">
                    <a16:rowId xmlns:a16="http://schemas.microsoft.com/office/drawing/2014/main" val="592668401"/>
                  </a:ext>
                </a:extLst>
              </a:tr>
              <a:tr h="0">
                <a:tc>
                  <a:txBody>
                    <a:bodyPr/>
                    <a:lstStyle/>
                    <a:p>
                      <a:r>
                        <a:rPr lang="en-IN"/>
                        <a:t>Onesta</a:t>
                      </a:r>
                    </a:p>
                  </a:txBody>
                  <a:tcPr anchor="ctr">
                    <a:lnL>
                      <a:noFill/>
                    </a:lnL>
                    <a:lnR>
                      <a:noFill/>
                    </a:lnR>
                    <a:lnT>
                      <a:noFill/>
                    </a:lnT>
                    <a:lnB>
                      <a:noFill/>
                    </a:lnB>
                    <a:noFill/>
                  </a:tcPr>
                </a:tc>
                <a:tc>
                  <a:txBody>
                    <a:bodyPr/>
                    <a:lstStyle/>
                    <a:p>
                      <a:r>
                        <a:rPr lang="en-IN"/>
                        <a:t>81</a:t>
                      </a:r>
                    </a:p>
                  </a:txBody>
                  <a:tcPr anchor="ctr">
                    <a:lnL>
                      <a:noFill/>
                    </a:lnL>
                    <a:lnR>
                      <a:noFill/>
                    </a:lnR>
                    <a:lnT>
                      <a:noFill/>
                    </a:lnT>
                    <a:lnB>
                      <a:noFill/>
                    </a:lnB>
                    <a:noFill/>
                  </a:tcPr>
                </a:tc>
                <a:extLst>
                  <a:ext uri="{0D108BD9-81ED-4DB2-BD59-A6C34878D82A}">
                    <a16:rowId xmlns:a16="http://schemas.microsoft.com/office/drawing/2014/main" val="2451691368"/>
                  </a:ext>
                </a:extLst>
              </a:tr>
              <a:tr h="0">
                <a:tc>
                  <a:txBody>
                    <a:bodyPr/>
                    <a:lstStyle/>
                    <a:p>
                      <a:r>
                        <a:rPr lang="en-IN" dirty="0"/>
                        <a:t>Empire Restaurant</a:t>
                      </a:r>
                    </a:p>
                  </a:txBody>
                  <a:tcPr anchor="ctr">
                    <a:lnL>
                      <a:noFill/>
                    </a:lnL>
                    <a:lnR>
                      <a:noFill/>
                    </a:lnR>
                    <a:lnT>
                      <a:noFill/>
                    </a:lnT>
                    <a:lnB>
                      <a:noFill/>
                    </a:lnB>
                    <a:noFill/>
                  </a:tcPr>
                </a:tc>
                <a:tc>
                  <a:txBody>
                    <a:bodyPr/>
                    <a:lstStyle/>
                    <a:p>
                      <a:r>
                        <a:rPr lang="en-IN"/>
                        <a:t>68</a:t>
                      </a:r>
                    </a:p>
                  </a:txBody>
                  <a:tcPr anchor="ctr">
                    <a:lnL>
                      <a:noFill/>
                    </a:lnL>
                    <a:lnR>
                      <a:noFill/>
                    </a:lnR>
                    <a:lnT>
                      <a:noFill/>
                    </a:lnT>
                    <a:lnB>
                      <a:noFill/>
                    </a:lnB>
                    <a:noFill/>
                  </a:tcPr>
                </a:tc>
                <a:extLst>
                  <a:ext uri="{0D108BD9-81ED-4DB2-BD59-A6C34878D82A}">
                    <a16:rowId xmlns:a16="http://schemas.microsoft.com/office/drawing/2014/main" val="811579623"/>
                  </a:ext>
                </a:extLst>
              </a:tr>
              <a:tr h="0">
                <a:tc>
                  <a:txBody>
                    <a:bodyPr/>
                    <a:lstStyle/>
                    <a:p>
                      <a:r>
                        <a:rPr lang="en-IN"/>
                        <a:t>Kanti Sweets</a:t>
                      </a:r>
                    </a:p>
                  </a:txBody>
                  <a:tcPr anchor="ctr">
                    <a:lnL>
                      <a:noFill/>
                    </a:lnL>
                    <a:lnR>
                      <a:noFill/>
                    </a:lnR>
                    <a:lnT>
                      <a:noFill/>
                    </a:lnT>
                    <a:lnB>
                      <a:noFill/>
                    </a:lnB>
                    <a:noFill/>
                  </a:tcPr>
                </a:tc>
                <a:tc>
                  <a:txBody>
                    <a:bodyPr/>
                    <a:lstStyle/>
                    <a:p>
                      <a:r>
                        <a:rPr lang="en-IN"/>
                        <a:t>60</a:t>
                      </a:r>
                    </a:p>
                  </a:txBody>
                  <a:tcPr anchor="ctr">
                    <a:lnL>
                      <a:noFill/>
                    </a:lnL>
                    <a:lnR>
                      <a:noFill/>
                    </a:lnR>
                    <a:lnT>
                      <a:noFill/>
                    </a:lnT>
                    <a:lnB>
                      <a:noFill/>
                    </a:lnB>
                    <a:noFill/>
                  </a:tcPr>
                </a:tc>
                <a:extLst>
                  <a:ext uri="{0D108BD9-81ED-4DB2-BD59-A6C34878D82A}">
                    <a16:rowId xmlns:a16="http://schemas.microsoft.com/office/drawing/2014/main" val="3158025033"/>
                  </a:ext>
                </a:extLst>
              </a:tr>
              <a:tr h="0">
                <a:tc>
                  <a:txBody>
                    <a:bodyPr/>
                    <a:lstStyle/>
                    <a:p>
                      <a:r>
                        <a:rPr lang="en-IN"/>
                        <a:t>Just Bake</a:t>
                      </a:r>
                    </a:p>
                  </a:txBody>
                  <a:tcPr anchor="ctr">
                    <a:lnL>
                      <a:noFill/>
                    </a:lnL>
                    <a:lnR>
                      <a:noFill/>
                    </a:lnR>
                    <a:lnT>
                      <a:noFill/>
                    </a:lnT>
                    <a:lnB>
                      <a:noFill/>
                    </a:lnB>
                    <a:noFill/>
                  </a:tcPr>
                </a:tc>
                <a:tc>
                  <a:txBody>
                    <a:bodyPr/>
                    <a:lstStyle/>
                    <a:p>
                      <a:r>
                        <a:rPr lang="en-IN"/>
                        <a:t>56</a:t>
                      </a:r>
                    </a:p>
                  </a:txBody>
                  <a:tcPr anchor="ctr">
                    <a:lnL>
                      <a:noFill/>
                    </a:lnL>
                    <a:lnR>
                      <a:noFill/>
                    </a:lnR>
                    <a:lnT>
                      <a:noFill/>
                    </a:lnT>
                    <a:lnB>
                      <a:noFill/>
                    </a:lnB>
                    <a:noFill/>
                  </a:tcPr>
                </a:tc>
                <a:extLst>
                  <a:ext uri="{0D108BD9-81ED-4DB2-BD59-A6C34878D82A}">
                    <a16:rowId xmlns:a16="http://schemas.microsoft.com/office/drawing/2014/main" val="3411908025"/>
                  </a:ext>
                </a:extLst>
              </a:tr>
              <a:tr h="0">
                <a:tc>
                  <a:txBody>
                    <a:bodyPr/>
                    <a:lstStyle/>
                    <a:p>
                      <a:r>
                        <a:rPr lang="en-IN"/>
                        <a:t>Pizza Hut</a:t>
                      </a:r>
                    </a:p>
                  </a:txBody>
                  <a:tcPr anchor="ctr">
                    <a:lnL>
                      <a:noFill/>
                    </a:lnL>
                    <a:lnR>
                      <a:noFill/>
                    </a:lnR>
                    <a:lnT>
                      <a:noFill/>
                    </a:lnT>
                    <a:lnB>
                      <a:noFill/>
                    </a:lnB>
                    <a:noFill/>
                  </a:tcPr>
                </a:tc>
                <a:tc>
                  <a:txBody>
                    <a:bodyPr/>
                    <a:lstStyle/>
                    <a:p>
                      <a:r>
                        <a:rPr lang="en-IN"/>
                        <a:t>55</a:t>
                      </a:r>
                    </a:p>
                  </a:txBody>
                  <a:tcPr anchor="ctr">
                    <a:lnL>
                      <a:noFill/>
                    </a:lnL>
                    <a:lnR>
                      <a:noFill/>
                    </a:lnR>
                    <a:lnT>
                      <a:noFill/>
                    </a:lnT>
                    <a:lnB>
                      <a:noFill/>
                    </a:lnB>
                    <a:noFill/>
                  </a:tcPr>
                </a:tc>
                <a:extLst>
                  <a:ext uri="{0D108BD9-81ED-4DB2-BD59-A6C34878D82A}">
                    <a16:rowId xmlns:a16="http://schemas.microsoft.com/office/drawing/2014/main" val="440057633"/>
                  </a:ext>
                </a:extLst>
              </a:tr>
              <a:tr h="0">
                <a:tc>
                  <a:txBody>
                    <a:bodyPr/>
                    <a:lstStyle/>
                    <a:p>
                      <a:r>
                        <a:rPr lang="en-IN"/>
                        <a:t>KFC</a:t>
                      </a:r>
                    </a:p>
                  </a:txBody>
                  <a:tcPr anchor="ctr">
                    <a:lnL>
                      <a:noFill/>
                    </a:lnL>
                    <a:lnR>
                      <a:noFill/>
                    </a:lnR>
                    <a:lnT>
                      <a:noFill/>
                    </a:lnT>
                    <a:lnB>
                      <a:noFill/>
                    </a:lnB>
                    <a:noFill/>
                  </a:tcPr>
                </a:tc>
                <a:tc>
                  <a:txBody>
                    <a:bodyPr/>
                    <a:lstStyle/>
                    <a:p>
                      <a:r>
                        <a:rPr lang="en-IN"/>
                        <a:t>54</a:t>
                      </a:r>
                    </a:p>
                  </a:txBody>
                  <a:tcPr anchor="ctr">
                    <a:lnL>
                      <a:noFill/>
                    </a:lnL>
                    <a:lnR>
                      <a:noFill/>
                    </a:lnR>
                    <a:lnT>
                      <a:noFill/>
                    </a:lnT>
                    <a:lnB>
                      <a:noFill/>
                    </a:lnB>
                    <a:noFill/>
                  </a:tcPr>
                </a:tc>
                <a:extLst>
                  <a:ext uri="{0D108BD9-81ED-4DB2-BD59-A6C34878D82A}">
                    <a16:rowId xmlns:a16="http://schemas.microsoft.com/office/drawing/2014/main" val="1696471393"/>
                  </a:ext>
                </a:extLst>
              </a:tr>
              <a:tr h="0">
                <a:tc>
                  <a:txBody>
                    <a:bodyPr/>
                    <a:lstStyle/>
                    <a:p>
                      <a:r>
                        <a:rPr lang="en-IN"/>
                        <a:t>Domino’s Pizza</a:t>
                      </a:r>
                    </a:p>
                  </a:txBody>
                  <a:tcPr anchor="ctr">
                    <a:lnL>
                      <a:noFill/>
                    </a:lnL>
                    <a:lnR>
                      <a:noFill/>
                    </a:lnR>
                    <a:lnT>
                      <a:noFill/>
                    </a:lnT>
                    <a:lnB>
                      <a:noFill/>
                    </a:lnB>
                    <a:noFill/>
                  </a:tcPr>
                </a:tc>
                <a:tc>
                  <a:txBody>
                    <a:bodyPr/>
                    <a:lstStyle/>
                    <a:p>
                      <a:r>
                        <a:rPr lang="en-IN"/>
                        <a:t>54</a:t>
                      </a:r>
                    </a:p>
                  </a:txBody>
                  <a:tcPr anchor="ctr">
                    <a:lnL>
                      <a:noFill/>
                    </a:lnL>
                    <a:lnR>
                      <a:noFill/>
                    </a:lnR>
                    <a:lnT>
                      <a:noFill/>
                    </a:lnT>
                    <a:lnB>
                      <a:noFill/>
                    </a:lnB>
                    <a:noFill/>
                  </a:tcPr>
                </a:tc>
                <a:extLst>
                  <a:ext uri="{0D108BD9-81ED-4DB2-BD59-A6C34878D82A}">
                    <a16:rowId xmlns:a16="http://schemas.microsoft.com/office/drawing/2014/main" val="4227341085"/>
                  </a:ext>
                </a:extLst>
              </a:tr>
              <a:tr h="0">
                <a:tc>
                  <a:txBody>
                    <a:bodyPr/>
                    <a:lstStyle/>
                    <a:p>
                      <a:r>
                        <a:rPr lang="en-IN"/>
                        <a:t>Five Star Chicken</a:t>
                      </a:r>
                    </a:p>
                  </a:txBody>
                  <a:tcPr anchor="ctr">
                    <a:lnL>
                      <a:noFill/>
                    </a:lnL>
                    <a:lnR>
                      <a:noFill/>
                    </a:lnR>
                    <a:lnT>
                      <a:noFill/>
                    </a:lnT>
                    <a:lnB>
                      <a:noFill/>
                    </a:lnB>
                    <a:noFill/>
                  </a:tcPr>
                </a:tc>
                <a:tc>
                  <a:txBody>
                    <a:bodyPr/>
                    <a:lstStyle/>
                    <a:p>
                      <a:r>
                        <a:rPr lang="en-IN"/>
                        <a:t>54</a:t>
                      </a:r>
                    </a:p>
                  </a:txBody>
                  <a:tcPr anchor="ctr">
                    <a:lnL>
                      <a:noFill/>
                    </a:lnL>
                    <a:lnR>
                      <a:noFill/>
                    </a:lnR>
                    <a:lnT>
                      <a:noFill/>
                    </a:lnT>
                    <a:lnB>
                      <a:noFill/>
                    </a:lnB>
                    <a:noFill/>
                  </a:tcPr>
                </a:tc>
                <a:extLst>
                  <a:ext uri="{0D108BD9-81ED-4DB2-BD59-A6C34878D82A}">
                    <a16:rowId xmlns:a16="http://schemas.microsoft.com/office/drawing/2014/main" val="4131764733"/>
                  </a:ext>
                </a:extLst>
              </a:tr>
              <a:tr h="0">
                <a:tc>
                  <a:txBody>
                    <a:bodyPr/>
                    <a:lstStyle/>
                    <a:p>
                      <a:r>
                        <a:rPr lang="en-IN"/>
                        <a:t>Smally’s Resto Cafe</a:t>
                      </a:r>
                    </a:p>
                  </a:txBody>
                  <a:tcPr anchor="ctr">
                    <a:lnL>
                      <a:noFill/>
                    </a:lnL>
                    <a:lnR>
                      <a:noFill/>
                    </a:lnR>
                    <a:lnT>
                      <a:noFill/>
                    </a:lnT>
                    <a:lnB>
                      <a:noFill/>
                    </a:lnB>
                    <a:noFill/>
                  </a:tcPr>
                </a:tc>
                <a:tc>
                  <a:txBody>
                    <a:bodyPr/>
                    <a:lstStyle/>
                    <a:p>
                      <a:r>
                        <a:rPr lang="en-IN" dirty="0"/>
                        <a:t>53</a:t>
                      </a:r>
                    </a:p>
                  </a:txBody>
                  <a:tcPr anchor="ctr">
                    <a:lnL>
                      <a:noFill/>
                    </a:lnL>
                    <a:lnR>
                      <a:noFill/>
                    </a:lnR>
                    <a:lnT>
                      <a:noFill/>
                    </a:lnT>
                    <a:lnB>
                      <a:noFill/>
                    </a:lnB>
                    <a:noFill/>
                  </a:tcPr>
                </a:tc>
                <a:extLst>
                  <a:ext uri="{0D108BD9-81ED-4DB2-BD59-A6C34878D82A}">
                    <a16:rowId xmlns:a16="http://schemas.microsoft.com/office/drawing/2014/main" val="1401900402"/>
                  </a:ext>
                </a:extLst>
              </a:tr>
            </a:tbl>
          </a:graphicData>
        </a:graphic>
      </p:graphicFrame>
      <p:sp>
        <p:nvSpPr>
          <p:cNvPr id="3" name="Date Placeholder 31">
            <a:extLst>
              <a:ext uri="{FF2B5EF4-FFF2-40B4-BE49-F238E27FC236}">
                <a16:creationId xmlns:a16="http://schemas.microsoft.com/office/drawing/2014/main" id="{B216E8B1-8B09-16D9-9CC5-7948E2D9EBD4}"/>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368566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76B4-FD21-58B9-3C36-FF1C00942184}"/>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77DFCAB6-1F2D-7ED7-C06E-7F9EE91CC4A7}"/>
              </a:ext>
            </a:extLst>
          </p:cNvPr>
          <p:cNvSpPr>
            <a:spLocks noGrp="1"/>
          </p:cNvSpPr>
          <p:nvPr>
            <p:ph type="title"/>
          </p:nvPr>
        </p:nvSpPr>
        <p:spPr>
          <a:xfrm>
            <a:off x="412955" y="605068"/>
            <a:ext cx="9497961" cy="958261"/>
          </a:xfrm>
        </p:spPr>
        <p:txBody>
          <a:bodyPr>
            <a:noAutofit/>
          </a:bodyPr>
          <a:lstStyle/>
          <a:p>
            <a:br>
              <a:rPr lang="en-IN" sz="2000" b="1" i="0" dirty="0">
                <a:effectLst/>
                <a:latin typeface="system-ui"/>
              </a:rPr>
            </a:b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9370A1BE-5B77-584C-521B-5A798962A06E}"/>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63718BC7-2031-3063-B6AB-3284A1E9E1F2}"/>
              </a:ext>
            </a:extLst>
          </p:cNvPr>
          <p:cNvSpPr>
            <a:spLocks noGrp="1"/>
          </p:cNvSpPr>
          <p:nvPr>
            <p:ph type="sldNum" sz="quarter" idx="12"/>
          </p:nvPr>
        </p:nvSpPr>
        <p:spPr/>
        <p:txBody>
          <a:bodyPr/>
          <a:lstStyle/>
          <a:p>
            <a:fld id="{80967E29-1480-472A-9FC5-C4768A52587C}" type="slidenum">
              <a:rPr lang="en-US" smtClean="0"/>
              <a:t>26</a:t>
            </a:fld>
            <a:endParaRPr lang="en-US" dirty="0"/>
          </a:p>
        </p:txBody>
      </p:sp>
      <p:sp>
        <p:nvSpPr>
          <p:cNvPr id="2" name="TextBox 1">
            <a:extLst>
              <a:ext uri="{FF2B5EF4-FFF2-40B4-BE49-F238E27FC236}">
                <a16:creationId xmlns:a16="http://schemas.microsoft.com/office/drawing/2014/main" id="{1F724C9B-B8E7-42BD-9B63-7A210F77195A}"/>
              </a:ext>
            </a:extLst>
          </p:cNvPr>
          <p:cNvSpPr txBox="1"/>
          <p:nvPr/>
        </p:nvSpPr>
        <p:spPr>
          <a:xfrm>
            <a:off x="412955" y="866106"/>
            <a:ext cx="10815484" cy="646331"/>
          </a:xfrm>
          <a:prstGeom prst="rect">
            <a:avLst/>
          </a:prstGeom>
          <a:noFill/>
        </p:spPr>
        <p:txBody>
          <a:bodyPr wrap="square" rtlCol="0">
            <a:spAutoFit/>
          </a:bodyPr>
          <a:lstStyle/>
          <a:p>
            <a:pPr>
              <a:buNone/>
            </a:pPr>
            <a:r>
              <a:rPr lang="en-US" dirty="0"/>
              <a:t>📈 </a:t>
            </a:r>
            <a:r>
              <a:rPr lang="en-US" b="1" dirty="0"/>
              <a:t>Top 10 Restaurant Chains by Total Votes</a:t>
            </a:r>
          </a:p>
          <a:p>
            <a:endParaRPr lang="en-US" b="1" dirty="0"/>
          </a:p>
        </p:txBody>
      </p:sp>
      <p:graphicFrame>
        <p:nvGraphicFramePr>
          <p:cNvPr id="5" name="Table 4">
            <a:extLst>
              <a:ext uri="{FF2B5EF4-FFF2-40B4-BE49-F238E27FC236}">
                <a16:creationId xmlns:a16="http://schemas.microsoft.com/office/drawing/2014/main" id="{80FD9E85-B349-D505-A5B4-AAF1194E7EF5}"/>
              </a:ext>
            </a:extLst>
          </p:cNvPr>
          <p:cNvGraphicFramePr>
            <a:graphicFrameLocks noGrp="1"/>
          </p:cNvGraphicFramePr>
          <p:nvPr>
            <p:extLst>
              <p:ext uri="{D42A27DB-BD31-4B8C-83A1-F6EECF244321}">
                <p14:modId xmlns:p14="http://schemas.microsoft.com/office/powerpoint/2010/main" val="4117568835"/>
              </p:ext>
            </p:extLst>
          </p:nvPr>
        </p:nvGraphicFramePr>
        <p:xfrm>
          <a:off x="412955" y="1512437"/>
          <a:ext cx="10515600" cy="4023360"/>
        </p:xfrm>
        <a:graphic>
          <a:graphicData uri="http://schemas.openxmlformats.org/drawingml/2006/table">
            <a:tbl>
              <a:tblPr/>
              <a:tblGrid>
                <a:gridCol w="5257800">
                  <a:extLst>
                    <a:ext uri="{9D8B030D-6E8A-4147-A177-3AD203B41FA5}">
                      <a16:colId xmlns:a16="http://schemas.microsoft.com/office/drawing/2014/main" val="2089062065"/>
                    </a:ext>
                  </a:extLst>
                </a:gridCol>
                <a:gridCol w="5257800">
                  <a:extLst>
                    <a:ext uri="{9D8B030D-6E8A-4147-A177-3AD203B41FA5}">
                      <a16:colId xmlns:a16="http://schemas.microsoft.com/office/drawing/2014/main" val="4056049184"/>
                    </a:ext>
                  </a:extLst>
                </a:gridCol>
              </a:tblGrid>
              <a:tr h="0">
                <a:tc>
                  <a:txBody>
                    <a:bodyPr/>
                    <a:lstStyle/>
                    <a:p>
                      <a:r>
                        <a:rPr lang="en-IN"/>
                        <a:t>🏢 Restaurant Chain</a:t>
                      </a:r>
                    </a:p>
                  </a:txBody>
                  <a:tcPr anchor="ctr">
                    <a:lnL>
                      <a:noFill/>
                    </a:lnL>
                    <a:lnR>
                      <a:noFill/>
                    </a:lnR>
                    <a:lnT>
                      <a:noFill/>
                    </a:lnT>
                    <a:lnB>
                      <a:noFill/>
                    </a:lnB>
                    <a:noFill/>
                  </a:tcPr>
                </a:tc>
                <a:tc>
                  <a:txBody>
                    <a:bodyPr/>
                    <a:lstStyle/>
                    <a:p>
                      <a:r>
                        <a:rPr lang="en-IN"/>
                        <a:t>👍 Total Votes</a:t>
                      </a:r>
                    </a:p>
                  </a:txBody>
                  <a:tcPr anchor="ctr">
                    <a:lnL>
                      <a:noFill/>
                    </a:lnL>
                    <a:lnR>
                      <a:noFill/>
                    </a:lnR>
                    <a:lnT>
                      <a:noFill/>
                    </a:lnT>
                    <a:lnB>
                      <a:noFill/>
                    </a:lnB>
                    <a:noFill/>
                  </a:tcPr>
                </a:tc>
                <a:extLst>
                  <a:ext uri="{0D108BD9-81ED-4DB2-BD59-A6C34878D82A}">
                    <a16:rowId xmlns:a16="http://schemas.microsoft.com/office/drawing/2014/main" val="2754693912"/>
                  </a:ext>
                </a:extLst>
              </a:tr>
              <a:tr h="0">
                <a:tc>
                  <a:txBody>
                    <a:bodyPr/>
                    <a:lstStyle/>
                    <a:p>
                      <a:r>
                        <a:rPr lang="en-IN"/>
                        <a:t>Onesta</a:t>
                      </a:r>
                    </a:p>
                  </a:txBody>
                  <a:tcPr anchor="ctr">
                    <a:lnL>
                      <a:noFill/>
                    </a:lnL>
                    <a:lnR>
                      <a:noFill/>
                    </a:lnR>
                    <a:lnT>
                      <a:noFill/>
                    </a:lnT>
                    <a:lnB>
                      <a:noFill/>
                    </a:lnB>
                    <a:noFill/>
                  </a:tcPr>
                </a:tc>
                <a:tc>
                  <a:txBody>
                    <a:bodyPr/>
                    <a:lstStyle/>
                    <a:p>
                      <a:r>
                        <a:rPr lang="en-IN"/>
                        <a:t>335,376</a:t>
                      </a:r>
                    </a:p>
                  </a:txBody>
                  <a:tcPr anchor="ctr">
                    <a:lnL>
                      <a:noFill/>
                    </a:lnL>
                    <a:lnR>
                      <a:noFill/>
                    </a:lnR>
                    <a:lnT>
                      <a:noFill/>
                    </a:lnT>
                    <a:lnB>
                      <a:noFill/>
                    </a:lnB>
                    <a:noFill/>
                  </a:tcPr>
                </a:tc>
                <a:extLst>
                  <a:ext uri="{0D108BD9-81ED-4DB2-BD59-A6C34878D82A}">
                    <a16:rowId xmlns:a16="http://schemas.microsoft.com/office/drawing/2014/main" val="2643384647"/>
                  </a:ext>
                </a:extLst>
              </a:tr>
              <a:tr h="0">
                <a:tc>
                  <a:txBody>
                    <a:bodyPr/>
                    <a:lstStyle/>
                    <a:p>
                      <a:r>
                        <a:rPr lang="en-IN"/>
                        <a:t>Truffles</a:t>
                      </a:r>
                    </a:p>
                  </a:txBody>
                  <a:tcPr anchor="ctr">
                    <a:lnL>
                      <a:noFill/>
                    </a:lnL>
                    <a:lnR>
                      <a:noFill/>
                    </a:lnR>
                    <a:lnT>
                      <a:noFill/>
                    </a:lnT>
                    <a:lnB>
                      <a:noFill/>
                    </a:lnB>
                    <a:noFill/>
                  </a:tcPr>
                </a:tc>
                <a:tc>
                  <a:txBody>
                    <a:bodyPr/>
                    <a:lstStyle/>
                    <a:p>
                      <a:r>
                        <a:rPr lang="en-IN"/>
                        <a:t>298,697</a:t>
                      </a:r>
                    </a:p>
                  </a:txBody>
                  <a:tcPr anchor="ctr">
                    <a:lnL>
                      <a:noFill/>
                    </a:lnL>
                    <a:lnR>
                      <a:noFill/>
                    </a:lnR>
                    <a:lnT>
                      <a:noFill/>
                    </a:lnT>
                    <a:lnB>
                      <a:noFill/>
                    </a:lnB>
                    <a:noFill/>
                  </a:tcPr>
                </a:tc>
                <a:extLst>
                  <a:ext uri="{0D108BD9-81ED-4DB2-BD59-A6C34878D82A}">
                    <a16:rowId xmlns:a16="http://schemas.microsoft.com/office/drawing/2014/main" val="104814190"/>
                  </a:ext>
                </a:extLst>
              </a:tr>
              <a:tr h="0">
                <a:tc>
                  <a:txBody>
                    <a:bodyPr/>
                    <a:lstStyle/>
                    <a:p>
                      <a:r>
                        <a:rPr lang="en-IN"/>
                        <a:t>Empire Restaurant</a:t>
                      </a:r>
                    </a:p>
                  </a:txBody>
                  <a:tcPr anchor="ctr">
                    <a:lnL>
                      <a:noFill/>
                    </a:lnL>
                    <a:lnR>
                      <a:noFill/>
                    </a:lnR>
                    <a:lnT>
                      <a:noFill/>
                    </a:lnT>
                    <a:lnB>
                      <a:noFill/>
                    </a:lnB>
                    <a:noFill/>
                  </a:tcPr>
                </a:tc>
                <a:tc>
                  <a:txBody>
                    <a:bodyPr/>
                    <a:lstStyle/>
                    <a:p>
                      <a:r>
                        <a:rPr lang="en-IN"/>
                        <a:t>221,708</a:t>
                      </a:r>
                    </a:p>
                  </a:txBody>
                  <a:tcPr anchor="ctr">
                    <a:lnL>
                      <a:noFill/>
                    </a:lnL>
                    <a:lnR>
                      <a:noFill/>
                    </a:lnR>
                    <a:lnT>
                      <a:noFill/>
                    </a:lnT>
                    <a:lnB>
                      <a:noFill/>
                    </a:lnB>
                    <a:noFill/>
                  </a:tcPr>
                </a:tc>
                <a:extLst>
                  <a:ext uri="{0D108BD9-81ED-4DB2-BD59-A6C34878D82A}">
                    <a16:rowId xmlns:a16="http://schemas.microsoft.com/office/drawing/2014/main" val="554008291"/>
                  </a:ext>
                </a:extLst>
              </a:tr>
              <a:tr h="0">
                <a:tc>
                  <a:txBody>
                    <a:bodyPr/>
                    <a:lstStyle/>
                    <a:p>
                      <a:r>
                        <a:rPr lang="en-IN"/>
                        <a:t>Hammered</a:t>
                      </a:r>
                    </a:p>
                  </a:txBody>
                  <a:tcPr anchor="ctr">
                    <a:lnL>
                      <a:noFill/>
                    </a:lnL>
                    <a:lnR>
                      <a:noFill/>
                    </a:lnR>
                    <a:lnT>
                      <a:noFill/>
                    </a:lnT>
                    <a:lnB>
                      <a:noFill/>
                    </a:lnB>
                    <a:noFill/>
                  </a:tcPr>
                </a:tc>
                <a:tc>
                  <a:txBody>
                    <a:bodyPr/>
                    <a:lstStyle/>
                    <a:p>
                      <a:r>
                        <a:rPr lang="en-IN"/>
                        <a:t>180,602</a:t>
                      </a:r>
                    </a:p>
                  </a:txBody>
                  <a:tcPr anchor="ctr">
                    <a:lnL>
                      <a:noFill/>
                    </a:lnL>
                    <a:lnR>
                      <a:noFill/>
                    </a:lnR>
                    <a:lnT>
                      <a:noFill/>
                    </a:lnT>
                    <a:lnB>
                      <a:noFill/>
                    </a:lnB>
                    <a:noFill/>
                  </a:tcPr>
                </a:tc>
                <a:extLst>
                  <a:ext uri="{0D108BD9-81ED-4DB2-BD59-A6C34878D82A}">
                    <a16:rowId xmlns:a16="http://schemas.microsoft.com/office/drawing/2014/main" val="2307812639"/>
                  </a:ext>
                </a:extLst>
              </a:tr>
              <a:tr h="0">
                <a:tc>
                  <a:txBody>
                    <a:bodyPr/>
                    <a:lstStyle/>
                    <a:p>
                      <a:r>
                        <a:rPr lang="en-IN"/>
                        <a:t>The Black Pearl</a:t>
                      </a:r>
                    </a:p>
                  </a:txBody>
                  <a:tcPr anchor="ctr">
                    <a:lnL>
                      <a:noFill/>
                    </a:lnL>
                    <a:lnR>
                      <a:noFill/>
                    </a:lnR>
                    <a:lnT>
                      <a:noFill/>
                    </a:lnT>
                    <a:lnB>
                      <a:noFill/>
                    </a:lnB>
                    <a:noFill/>
                  </a:tcPr>
                </a:tc>
                <a:tc>
                  <a:txBody>
                    <a:bodyPr/>
                    <a:lstStyle/>
                    <a:p>
                      <a:r>
                        <a:rPr lang="en-IN"/>
                        <a:t>172,122</a:t>
                      </a:r>
                    </a:p>
                  </a:txBody>
                  <a:tcPr anchor="ctr">
                    <a:lnL>
                      <a:noFill/>
                    </a:lnL>
                    <a:lnR>
                      <a:noFill/>
                    </a:lnR>
                    <a:lnT>
                      <a:noFill/>
                    </a:lnT>
                    <a:lnB>
                      <a:noFill/>
                    </a:lnB>
                    <a:noFill/>
                  </a:tcPr>
                </a:tc>
                <a:extLst>
                  <a:ext uri="{0D108BD9-81ED-4DB2-BD59-A6C34878D82A}">
                    <a16:rowId xmlns:a16="http://schemas.microsoft.com/office/drawing/2014/main" val="444701221"/>
                  </a:ext>
                </a:extLst>
              </a:tr>
              <a:tr h="0">
                <a:tc>
                  <a:txBody>
                    <a:bodyPr/>
                    <a:lstStyle/>
                    <a:p>
                      <a:r>
                        <a:rPr lang="en-IN"/>
                        <a:t>Meghana Foods</a:t>
                      </a:r>
                    </a:p>
                  </a:txBody>
                  <a:tcPr anchor="ctr">
                    <a:lnL>
                      <a:noFill/>
                    </a:lnL>
                    <a:lnR>
                      <a:noFill/>
                    </a:lnR>
                    <a:lnT>
                      <a:noFill/>
                    </a:lnT>
                    <a:lnB>
                      <a:noFill/>
                    </a:lnB>
                    <a:noFill/>
                  </a:tcPr>
                </a:tc>
                <a:tc>
                  <a:txBody>
                    <a:bodyPr/>
                    <a:lstStyle/>
                    <a:p>
                      <a:r>
                        <a:rPr lang="en-IN"/>
                        <a:t>122,979</a:t>
                      </a:r>
                    </a:p>
                  </a:txBody>
                  <a:tcPr anchor="ctr">
                    <a:lnL>
                      <a:noFill/>
                    </a:lnL>
                    <a:lnR>
                      <a:noFill/>
                    </a:lnR>
                    <a:lnT>
                      <a:noFill/>
                    </a:lnT>
                    <a:lnB>
                      <a:noFill/>
                    </a:lnB>
                    <a:noFill/>
                  </a:tcPr>
                </a:tc>
                <a:extLst>
                  <a:ext uri="{0D108BD9-81ED-4DB2-BD59-A6C34878D82A}">
                    <a16:rowId xmlns:a16="http://schemas.microsoft.com/office/drawing/2014/main" val="3168336748"/>
                  </a:ext>
                </a:extLst>
              </a:tr>
              <a:tr h="0">
                <a:tc>
                  <a:txBody>
                    <a:bodyPr/>
                    <a:lstStyle/>
                    <a:p>
                      <a:r>
                        <a:rPr lang="en-IN"/>
                        <a:t>Barbeque Nation</a:t>
                      </a:r>
                    </a:p>
                  </a:txBody>
                  <a:tcPr anchor="ctr">
                    <a:lnL>
                      <a:noFill/>
                    </a:lnL>
                    <a:lnR>
                      <a:noFill/>
                    </a:lnR>
                    <a:lnT>
                      <a:noFill/>
                    </a:lnT>
                    <a:lnB>
                      <a:noFill/>
                    </a:lnB>
                    <a:noFill/>
                  </a:tcPr>
                </a:tc>
                <a:tc>
                  <a:txBody>
                    <a:bodyPr/>
                    <a:lstStyle/>
                    <a:p>
                      <a:r>
                        <a:rPr lang="en-IN"/>
                        <a:t>102,423</a:t>
                      </a:r>
                    </a:p>
                  </a:txBody>
                  <a:tcPr anchor="ctr">
                    <a:lnL>
                      <a:noFill/>
                    </a:lnL>
                    <a:lnR>
                      <a:noFill/>
                    </a:lnR>
                    <a:lnT>
                      <a:noFill/>
                    </a:lnT>
                    <a:lnB>
                      <a:noFill/>
                    </a:lnB>
                    <a:noFill/>
                  </a:tcPr>
                </a:tc>
                <a:extLst>
                  <a:ext uri="{0D108BD9-81ED-4DB2-BD59-A6C34878D82A}">
                    <a16:rowId xmlns:a16="http://schemas.microsoft.com/office/drawing/2014/main" val="2271485645"/>
                  </a:ext>
                </a:extLst>
              </a:tr>
              <a:tr h="0">
                <a:tc>
                  <a:txBody>
                    <a:bodyPr/>
                    <a:lstStyle/>
                    <a:p>
                      <a:r>
                        <a:rPr lang="en-IN"/>
                        <a:t>Smally’s Resto Cafe</a:t>
                      </a:r>
                    </a:p>
                  </a:txBody>
                  <a:tcPr anchor="ctr">
                    <a:lnL>
                      <a:noFill/>
                    </a:lnL>
                    <a:lnR>
                      <a:noFill/>
                    </a:lnR>
                    <a:lnT>
                      <a:noFill/>
                    </a:lnT>
                    <a:lnB>
                      <a:noFill/>
                    </a:lnB>
                    <a:noFill/>
                  </a:tcPr>
                </a:tc>
                <a:tc>
                  <a:txBody>
                    <a:bodyPr/>
                    <a:lstStyle/>
                    <a:p>
                      <a:r>
                        <a:rPr lang="en-IN"/>
                        <a:t>101,025</a:t>
                      </a:r>
                    </a:p>
                  </a:txBody>
                  <a:tcPr anchor="ctr">
                    <a:lnL>
                      <a:noFill/>
                    </a:lnL>
                    <a:lnR>
                      <a:noFill/>
                    </a:lnR>
                    <a:lnT>
                      <a:noFill/>
                    </a:lnT>
                    <a:lnB>
                      <a:noFill/>
                    </a:lnB>
                    <a:noFill/>
                  </a:tcPr>
                </a:tc>
                <a:extLst>
                  <a:ext uri="{0D108BD9-81ED-4DB2-BD59-A6C34878D82A}">
                    <a16:rowId xmlns:a16="http://schemas.microsoft.com/office/drawing/2014/main" val="819556370"/>
                  </a:ext>
                </a:extLst>
              </a:tr>
              <a:tr h="0">
                <a:tc>
                  <a:txBody>
                    <a:bodyPr/>
                    <a:lstStyle/>
                    <a:p>
                      <a:r>
                        <a:rPr lang="en-IN"/>
                        <a:t>Byg Brewski Brewing Company</a:t>
                      </a:r>
                    </a:p>
                  </a:txBody>
                  <a:tcPr anchor="ctr">
                    <a:lnL>
                      <a:noFill/>
                    </a:lnL>
                    <a:lnR>
                      <a:noFill/>
                    </a:lnR>
                    <a:lnT>
                      <a:noFill/>
                    </a:lnT>
                    <a:lnB>
                      <a:noFill/>
                    </a:lnB>
                    <a:noFill/>
                  </a:tcPr>
                </a:tc>
                <a:tc>
                  <a:txBody>
                    <a:bodyPr/>
                    <a:lstStyle/>
                    <a:p>
                      <a:r>
                        <a:rPr lang="en-IN"/>
                        <a:t>99,531</a:t>
                      </a:r>
                    </a:p>
                  </a:txBody>
                  <a:tcPr anchor="ctr">
                    <a:lnL>
                      <a:noFill/>
                    </a:lnL>
                    <a:lnR>
                      <a:noFill/>
                    </a:lnR>
                    <a:lnT>
                      <a:noFill/>
                    </a:lnT>
                    <a:lnB>
                      <a:noFill/>
                    </a:lnB>
                    <a:noFill/>
                  </a:tcPr>
                </a:tc>
                <a:extLst>
                  <a:ext uri="{0D108BD9-81ED-4DB2-BD59-A6C34878D82A}">
                    <a16:rowId xmlns:a16="http://schemas.microsoft.com/office/drawing/2014/main" val="482814876"/>
                  </a:ext>
                </a:extLst>
              </a:tr>
              <a:tr h="0">
                <a:tc>
                  <a:txBody>
                    <a:bodyPr/>
                    <a:lstStyle/>
                    <a:p>
                      <a:r>
                        <a:rPr lang="en-IN"/>
                        <a:t>Arbor Brewing Company</a:t>
                      </a:r>
                    </a:p>
                  </a:txBody>
                  <a:tcPr anchor="ctr">
                    <a:lnL>
                      <a:noFill/>
                    </a:lnL>
                    <a:lnR>
                      <a:noFill/>
                    </a:lnR>
                    <a:lnT>
                      <a:noFill/>
                    </a:lnT>
                    <a:lnB>
                      <a:noFill/>
                    </a:lnB>
                    <a:noFill/>
                  </a:tcPr>
                </a:tc>
                <a:tc>
                  <a:txBody>
                    <a:bodyPr/>
                    <a:lstStyle/>
                    <a:p>
                      <a:r>
                        <a:rPr lang="en-IN" dirty="0"/>
                        <a:t>92,362</a:t>
                      </a:r>
                    </a:p>
                  </a:txBody>
                  <a:tcPr anchor="ctr">
                    <a:lnL>
                      <a:noFill/>
                    </a:lnL>
                    <a:lnR>
                      <a:noFill/>
                    </a:lnR>
                    <a:lnT>
                      <a:noFill/>
                    </a:lnT>
                    <a:lnB>
                      <a:noFill/>
                    </a:lnB>
                    <a:noFill/>
                  </a:tcPr>
                </a:tc>
                <a:extLst>
                  <a:ext uri="{0D108BD9-81ED-4DB2-BD59-A6C34878D82A}">
                    <a16:rowId xmlns:a16="http://schemas.microsoft.com/office/drawing/2014/main" val="232073651"/>
                  </a:ext>
                </a:extLst>
              </a:tr>
            </a:tbl>
          </a:graphicData>
        </a:graphic>
      </p:graphicFrame>
      <p:sp>
        <p:nvSpPr>
          <p:cNvPr id="3" name="Date Placeholder 31">
            <a:extLst>
              <a:ext uri="{FF2B5EF4-FFF2-40B4-BE49-F238E27FC236}">
                <a16:creationId xmlns:a16="http://schemas.microsoft.com/office/drawing/2014/main" id="{E3FFAC80-3263-11EF-3972-8FB15E69E600}"/>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2666421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F758E-50E5-B6DD-C289-273A52C3B546}"/>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6B435E1B-BB6D-576C-1D3A-9EFB31FACBCA}"/>
              </a:ext>
            </a:extLst>
          </p:cNvPr>
          <p:cNvSpPr>
            <a:spLocks noGrp="1"/>
          </p:cNvSpPr>
          <p:nvPr>
            <p:ph type="title"/>
          </p:nvPr>
        </p:nvSpPr>
        <p:spPr>
          <a:xfrm>
            <a:off x="412955" y="605068"/>
            <a:ext cx="9497961" cy="958261"/>
          </a:xfrm>
        </p:spPr>
        <p:txBody>
          <a:bodyPr>
            <a:noAutofit/>
          </a:bodyPr>
          <a:lstStyle/>
          <a:p>
            <a:br>
              <a:rPr lang="en-IN" sz="2000" b="1" i="0" dirty="0">
                <a:effectLst/>
                <a:latin typeface="system-ui"/>
              </a:rPr>
            </a:b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F4A34AE6-7C17-1424-FFFE-497227329D70}"/>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F374809D-3AA9-9305-3F10-AA41DD831588}"/>
              </a:ext>
            </a:extLst>
          </p:cNvPr>
          <p:cNvSpPr>
            <a:spLocks noGrp="1"/>
          </p:cNvSpPr>
          <p:nvPr>
            <p:ph type="sldNum" sz="quarter" idx="12"/>
          </p:nvPr>
        </p:nvSpPr>
        <p:spPr/>
        <p:txBody>
          <a:bodyPr/>
          <a:lstStyle/>
          <a:p>
            <a:fld id="{80967E29-1480-472A-9FC5-C4768A52587C}" type="slidenum">
              <a:rPr lang="en-US" smtClean="0"/>
              <a:t>27</a:t>
            </a:fld>
            <a:endParaRPr lang="en-US" dirty="0"/>
          </a:p>
        </p:txBody>
      </p:sp>
      <p:sp>
        <p:nvSpPr>
          <p:cNvPr id="2" name="TextBox 1">
            <a:extLst>
              <a:ext uri="{FF2B5EF4-FFF2-40B4-BE49-F238E27FC236}">
                <a16:creationId xmlns:a16="http://schemas.microsoft.com/office/drawing/2014/main" id="{E7D9AB67-0B04-F8C8-BA8A-735598DCEA08}"/>
              </a:ext>
            </a:extLst>
          </p:cNvPr>
          <p:cNvSpPr txBox="1"/>
          <p:nvPr/>
        </p:nvSpPr>
        <p:spPr>
          <a:xfrm>
            <a:off x="412955" y="866106"/>
            <a:ext cx="10815484" cy="4247317"/>
          </a:xfrm>
          <a:prstGeom prst="rect">
            <a:avLst/>
          </a:prstGeom>
          <a:noFill/>
        </p:spPr>
        <p:txBody>
          <a:bodyPr wrap="square" rtlCol="0">
            <a:spAutoFit/>
          </a:bodyPr>
          <a:lstStyle/>
          <a:p>
            <a:pPr>
              <a:buNone/>
            </a:pPr>
            <a:r>
              <a:rPr lang="en-US" b="1" dirty="0"/>
              <a:t>🔍 Key Observations</a:t>
            </a:r>
          </a:p>
          <a:p>
            <a:pPr>
              <a:buFont typeface="Arial" panose="020B0604020202020204" pitchFamily="34" charset="0"/>
              <a:buChar char="•"/>
            </a:pPr>
            <a:r>
              <a:rPr lang="en-US" dirty="0"/>
              <a:t>☕ </a:t>
            </a:r>
            <a:r>
              <a:rPr lang="en-US" b="1" dirty="0"/>
              <a:t>Cafe Coffee Day</a:t>
            </a:r>
            <a:r>
              <a:rPr lang="en-US" dirty="0"/>
              <a:t> has the highest number of outlets.</a:t>
            </a:r>
          </a:p>
          <a:p>
            <a:pPr>
              <a:buFont typeface="Arial" panose="020B0604020202020204" pitchFamily="34" charset="0"/>
              <a:buChar char="•"/>
            </a:pPr>
            <a:r>
              <a:rPr lang="en-US" dirty="0"/>
              <a:t>🍕 </a:t>
            </a:r>
            <a:r>
              <a:rPr lang="en-US" b="1" dirty="0" err="1"/>
              <a:t>Onesta</a:t>
            </a:r>
            <a:r>
              <a:rPr lang="en-US" dirty="0"/>
              <a:t> ranks high in both outlets and votes, showing strong presence and popularity.</a:t>
            </a:r>
          </a:p>
          <a:p>
            <a:pPr>
              <a:buFont typeface="Arial" panose="020B0604020202020204" pitchFamily="34" charset="0"/>
              <a:buChar char="•"/>
            </a:pPr>
            <a:r>
              <a:rPr lang="en-US" dirty="0"/>
              <a:t>🏆 Chains like </a:t>
            </a:r>
            <a:r>
              <a:rPr lang="en-US" b="1" dirty="0"/>
              <a:t>Truffles</a:t>
            </a:r>
            <a:r>
              <a:rPr lang="en-US" dirty="0"/>
              <a:t> and </a:t>
            </a:r>
            <a:r>
              <a:rPr lang="en-US" b="1" dirty="0"/>
              <a:t>Empire Restaurant</a:t>
            </a:r>
            <a:r>
              <a:rPr lang="en-US" dirty="0"/>
              <a:t> have high customer engagement despite fewer outlets.</a:t>
            </a:r>
          </a:p>
          <a:p>
            <a:pPr>
              <a:buNone/>
            </a:pPr>
            <a:endParaRPr lang="en-US" b="1" dirty="0"/>
          </a:p>
          <a:p>
            <a:pPr>
              <a:buNone/>
            </a:pPr>
            <a:r>
              <a:rPr lang="en-US" b="1" dirty="0"/>
              <a:t>💡 Insights</a:t>
            </a:r>
          </a:p>
          <a:p>
            <a:pPr>
              <a:buFont typeface="Arial" panose="020B0604020202020204" pitchFamily="34" charset="0"/>
              <a:buChar char="•"/>
            </a:pPr>
            <a:r>
              <a:rPr lang="en-US" dirty="0"/>
              <a:t>Fast food and casual dining chains dominate the Bangalore market.</a:t>
            </a:r>
          </a:p>
          <a:p>
            <a:pPr>
              <a:buFont typeface="Arial" panose="020B0604020202020204" pitchFamily="34" charset="0"/>
              <a:buChar char="•"/>
            </a:pPr>
            <a:r>
              <a:rPr lang="en-US" dirty="0"/>
              <a:t>Customer preference aligns with affordability and wide presence.</a:t>
            </a:r>
          </a:p>
          <a:p>
            <a:pPr>
              <a:buNone/>
            </a:pPr>
            <a:endParaRPr lang="en-US" b="1" dirty="0"/>
          </a:p>
          <a:p>
            <a:pPr>
              <a:buNone/>
            </a:pPr>
            <a:r>
              <a:rPr lang="en-US" b="1" dirty="0"/>
              <a:t>📌 Recommendations</a:t>
            </a:r>
          </a:p>
          <a:p>
            <a:pPr>
              <a:buFont typeface="Arial" panose="020B0604020202020204" pitchFamily="34" charset="0"/>
              <a:buChar char="•"/>
            </a:pPr>
            <a:r>
              <a:rPr lang="en-US" dirty="0"/>
              <a:t>Emerging brands should analyze high-performing chains like </a:t>
            </a:r>
            <a:r>
              <a:rPr lang="en-US" dirty="0" err="1"/>
              <a:t>Onesta</a:t>
            </a:r>
            <a:r>
              <a:rPr lang="en-US" dirty="0"/>
              <a:t> and Truffles for growth strategies.</a:t>
            </a:r>
          </a:p>
          <a:p>
            <a:pPr>
              <a:buFont typeface="Arial" panose="020B0604020202020204" pitchFamily="34" charset="0"/>
              <a:buChar char="•"/>
            </a:pPr>
            <a:r>
              <a:rPr lang="en-US" dirty="0"/>
              <a:t>Partnering with delivery platforms and maintaining quality across outlets can help increase both reach and reputation.</a:t>
            </a:r>
          </a:p>
          <a:p>
            <a:pPr>
              <a:buNone/>
            </a:pPr>
            <a:endParaRPr lang="en-US" b="1" dirty="0"/>
          </a:p>
          <a:p>
            <a:endParaRPr lang="en-US" b="1" dirty="0"/>
          </a:p>
        </p:txBody>
      </p:sp>
      <p:sp>
        <p:nvSpPr>
          <p:cNvPr id="3" name="Date Placeholder 31">
            <a:extLst>
              <a:ext uri="{FF2B5EF4-FFF2-40B4-BE49-F238E27FC236}">
                <a16:creationId xmlns:a16="http://schemas.microsoft.com/office/drawing/2014/main" id="{DF8F82A9-06C0-E4C3-1878-A4835BF5F101}"/>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451991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3AE17-6B3D-3BCF-E6BB-EBDB665CD42B}"/>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C470E00C-9271-D5DE-F7EB-E62F61061CB7}"/>
              </a:ext>
            </a:extLst>
          </p:cNvPr>
          <p:cNvSpPr>
            <a:spLocks noGrp="1"/>
          </p:cNvSpPr>
          <p:nvPr>
            <p:ph type="title"/>
          </p:nvPr>
        </p:nvSpPr>
        <p:spPr>
          <a:xfrm>
            <a:off x="412955" y="928232"/>
            <a:ext cx="9497961" cy="958261"/>
          </a:xfrm>
        </p:spPr>
        <p:txBody>
          <a:bodyPr>
            <a:noAutofit/>
          </a:bodyPr>
          <a:lstStyle/>
          <a:p>
            <a:pPr marL="285750" indent="-285750">
              <a:buFont typeface="Wingdings" panose="05000000000000000000" pitchFamily="2" charset="2"/>
              <a:buChar char="Ø"/>
            </a:pPr>
            <a:r>
              <a:rPr lang="en-US" sz="2000" b="1" i="0" dirty="0">
                <a:effectLst/>
                <a:latin typeface="system-ui"/>
              </a:rPr>
              <a:t>Do restaurants that offers table booking attract more customers?</a:t>
            </a:r>
            <a:br>
              <a:rPr lang="en-US" sz="2000" b="1" i="0" dirty="0">
                <a:effectLst/>
                <a:latin typeface="system-ui"/>
              </a:rPr>
            </a:br>
            <a:br>
              <a:rPr lang="en-IN" sz="2000" b="1" i="0" dirty="0">
                <a:effectLst/>
                <a:latin typeface="system-ui"/>
              </a:rPr>
            </a:b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F852C14C-6FD0-ECF2-69CA-61A6CC1686C5}"/>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8939864C-6E74-83ED-40E7-17D9F59922AA}"/>
              </a:ext>
            </a:extLst>
          </p:cNvPr>
          <p:cNvSpPr>
            <a:spLocks noGrp="1"/>
          </p:cNvSpPr>
          <p:nvPr>
            <p:ph type="sldNum" sz="quarter" idx="12"/>
          </p:nvPr>
        </p:nvSpPr>
        <p:spPr/>
        <p:txBody>
          <a:bodyPr/>
          <a:lstStyle/>
          <a:p>
            <a:fld id="{80967E29-1480-472A-9FC5-C4768A52587C}" type="slidenum">
              <a:rPr lang="en-US" smtClean="0"/>
              <a:t>28</a:t>
            </a:fld>
            <a:endParaRPr lang="en-US" dirty="0"/>
          </a:p>
        </p:txBody>
      </p:sp>
      <p:sp>
        <p:nvSpPr>
          <p:cNvPr id="2" name="TextBox 1">
            <a:extLst>
              <a:ext uri="{FF2B5EF4-FFF2-40B4-BE49-F238E27FC236}">
                <a16:creationId xmlns:a16="http://schemas.microsoft.com/office/drawing/2014/main" id="{D792DDCB-8C23-33E9-45D4-585A6A648ECF}"/>
              </a:ext>
            </a:extLst>
          </p:cNvPr>
          <p:cNvSpPr txBox="1"/>
          <p:nvPr/>
        </p:nvSpPr>
        <p:spPr>
          <a:xfrm>
            <a:off x="6096000" y="1153024"/>
            <a:ext cx="5683045" cy="4524315"/>
          </a:xfrm>
          <a:prstGeom prst="rect">
            <a:avLst/>
          </a:prstGeom>
          <a:noFill/>
        </p:spPr>
        <p:txBody>
          <a:bodyPr wrap="square" rtlCol="0">
            <a:spAutoFit/>
          </a:bodyPr>
          <a:lstStyle/>
          <a:p>
            <a:pPr>
              <a:buNone/>
            </a:pPr>
            <a:r>
              <a:rPr lang="en-US" b="1" dirty="0"/>
              <a:t>🔍 Key Observations:</a:t>
            </a:r>
          </a:p>
          <a:p>
            <a:pPr>
              <a:buFont typeface="Arial" panose="020B0604020202020204" pitchFamily="34" charset="0"/>
              <a:buChar char="•"/>
            </a:pPr>
            <a:r>
              <a:rPr lang="en-US" dirty="0"/>
              <a:t>Restaurants that </a:t>
            </a:r>
            <a:r>
              <a:rPr lang="en-US" b="1" dirty="0"/>
              <a:t>offer table booking</a:t>
            </a:r>
            <a:r>
              <a:rPr lang="en-US" dirty="0"/>
              <a:t> have an </a:t>
            </a:r>
            <a:r>
              <a:rPr lang="en-US" b="1" dirty="0"/>
              <a:t>average of 1251.7 votes</a:t>
            </a:r>
            <a:r>
              <a:rPr lang="en-US" dirty="0"/>
              <a:t>.</a:t>
            </a:r>
          </a:p>
          <a:p>
            <a:pPr>
              <a:buFont typeface="Arial" panose="020B0604020202020204" pitchFamily="34" charset="0"/>
              <a:buChar char="•"/>
            </a:pPr>
            <a:r>
              <a:rPr lang="en-US" dirty="0"/>
              <a:t>Restaurants that </a:t>
            </a:r>
            <a:r>
              <a:rPr lang="en-US" b="1" dirty="0"/>
              <a:t>do not offer</a:t>
            </a:r>
            <a:r>
              <a:rPr lang="en-US" dirty="0"/>
              <a:t> table booking have only </a:t>
            </a:r>
            <a:r>
              <a:rPr lang="en-US" b="1" dirty="0"/>
              <a:t>229.4 votes</a:t>
            </a:r>
            <a:r>
              <a:rPr lang="en-US" dirty="0"/>
              <a:t>.</a:t>
            </a:r>
          </a:p>
          <a:p>
            <a:endParaRPr lang="en-US" dirty="0"/>
          </a:p>
          <a:p>
            <a:pPr>
              <a:buNone/>
            </a:pPr>
            <a:r>
              <a:rPr lang="en-US" b="1" dirty="0"/>
              <a:t>💡 Insight:</a:t>
            </a:r>
          </a:p>
          <a:p>
            <a:r>
              <a:rPr lang="en-US" dirty="0"/>
              <a:t>Offering table booking seems to attract </a:t>
            </a:r>
            <a:r>
              <a:rPr lang="en-US" b="1" dirty="0"/>
              <a:t>more customers and engagement</a:t>
            </a:r>
            <a:r>
              <a:rPr lang="en-US" dirty="0"/>
              <a:t>.</a:t>
            </a:r>
          </a:p>
          <a:p>
            <a:endParaRPr lang="en-US" dirty="0"/>
          </a:p>
          <a:p>
            <a:pPr>
              <a:buNone/>
            </a:pPr>
            <a:r>
              <a:rPr lang="en-US" b="1" dirty="0"/>
              <a:t>📌 Recommendations:</a:t>
            </a:r>
          </a:p>
          <a:p>
            <a:pPr>
              <a:buFont typeface="Arial" panose="020B0604020202020204" pitchFamily="34" charset="0"/>
              <a:buChar char="•"/>
            </a:pPr>
            <a:r>
              <a:rPr lang="en-US" dirty="0"/>
              <a:t>Restaurants should </a:t>
            </a:r>
            <a:r>
              <a:rPr lang="en-US" b="1" dirty="0"/>
              <a:t>enable table booking</a:t>
            </a:r>
            <a:r>
              <a:rPr lang="en-US" dirty="0"/>
              <a:t> options to </a:t>
            </a:r>
            <a:r>
              <a:rPr lang="en-US" b="1" dirty="0"/>
              <a:t>increase customer traffic</a:t>
            </a:r>
            <a:r>
              <a:rPr lang="en-US" dirty="0"/>
              <a:t>.</a:t>
            </a:r>
          </a:p>
          <a:p>
            <a:pPr>
              <a:buFont typeface="Arial" panose="020B0604020202020204" pitchFamily="34" charset="0"/>
              <a:buChar char="•"/>
            </a:pPr>
            <a:r>
              <a:rPr lang="en-US" dirty="0"/>
              <a:t>Consider promoting table booking services through </a:t>
            </a:r>
            <a:r>
              <a:rPr lang="en-US" b="1" dirty="0"/>
              <a:t>online platforms</a:t>
            </a:r>
            <a:r>
              <a:rPr lang="en-US" dirty="0"/>
              <a:t> and </a:t>
            </a:r>
            <a:r>
              <a:rPr lang="en-US" b="1" dirty="0"/>
              <a:t>restaurant apps</a:t>
            </a:r>
            <a:r>
              <a:rPr lang="en-US" dirty="0"/>
              <a:t>.</a:t>
            </a:r>
          </a:p>
          <a:p>
            <a:endParaRPr lang="en-US" dirty="0"/>
          </a:p>
        </p:txBody>
      </p:sp>
      <p:pic>
        <p:nvPicPr>
          <p:cNvPr id="4" name="Picture 3">
            <a:extLst>
              <a:ext uri="{FF2B5EF4-FFF2-40B4-BE49-F238E27FC236}">
                <a16:creationId xmlns:a16="http://schemas.microsoft.com/office/drawing/2014/main" id="{2BAE7E96-3FCD-F624-5FA3-864A97BC9950}"/>
              </a:ext>
            </a:extLst>
          </p:cNvPr>
          <p:cNvPicPr>
            <a:picLocks noChangeAspect="1"/>
          </p:cNvPicPr>
          <p:nvPr/>
        </p:nvPicPr>
        <p:blipFill>
          <a:blip r:embed="rId3"/>
          <a:stretch>
            <a:fillRect/>
          </a:stretch>
        </p:blipFill>
        <p:spPr>
          <a:xfrm>
            <a:off x="412955" y="1309732"/>
            <a:ext cx="5545393" cy="4727274"/>
          </a:xfrm>
          <a:prstGeom prst="rect">
            <a:avLst/>
          </a:prstGeom>
        </p:spPr>
      </p:pic>
      <p:sp>
        <p:nvSpPr>
          <p:cNvPr id="3" name="Date Placeholder 31">
            <a:extLst>
              <a:ext uri="{FF2B5EF4-FFF2-40B4-BE49-F238E27FC236}">
                <a16:creationId xmlns:a16="http://schemas.microsoft.com/office/drawing/2014/main" id="{570452A3-000E-FB27-E6CA-8764BBA58F1F}"/>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1442685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2B5F8-C9CA-0A1D-52E5-9A8F3C64C127}"/>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5ACC4FCD-DDFF-246A-E032-541357CD9C5F}"/>
              </a:ext>
            </a:extLst>
          </p:cNvPr>
          <p:cNvSpPr>
            <a:spLocks noGrp="1"/>
          </p:cNvSpPr>
          <p:nvPr>
            <p:ph type="title"/>
          </p:nvPr>
        </p:nvSpPr>
        <p:spPr>
          <a:xfrm>
            <a:off x="412955" y="990388"/>
            <a:ext cx="9497961" cy="958261"/>
          </a:xfrm>
        </p:spPr>
        <p:txBody>
          <a:bodyPr>
            <a:noAutofit/>
          </a:bodyPr>
          <a:lstStyle/>
          <a:p>
            <a:pPr marL="285750" indent="-285750">
              <a:buFont typeface="Wingdings" panose="05000000000000000000" pitchFamily="2" charset="2"/>
              <a:buChar char="Ø"/>
            </a:pPr>
            <a:r>
              <a:rPr lang="en-US" sz="2000" b="1" i="0" dirty="0">
                <a:effectLst/>
                <a:latin typeface="system-ui"/>
              </a:rPr>
              <a:t> Which cities have best and worst rated restaurants?</a:t>
            </a:r>
            <a:br>
              <a:rPr lang="en-US" sz="2000" b="1" i="0" dirty="0">
                <a:effectLst/>
                <a:latin typeface="system-ui"/>
              </a:rPr>
            </a:br>
            <a:br>
              <a:rPr lang="en-IN" sz="2000" b="1" i="0" dirty="0">
                <a:effectLst/>
                <a:latin typeface="system-ui"/>
              </a:rPr>
            </a:b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D4DDB3D0-0A22-BE55-5B0A-12A42D5924B1}"/>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601175B8-8D56-373B-AC68-0FCB23FE22D0}"/>
              </a:ext>
            </a:extLst>
          </p:cNvPr>
          <p:cNvSpPr>
            <a:spLocks noGrp="1"/>
          </p:cNvSpPr>
          <p:nvPr>
            <p:ph type="sldNum" sz="quarter" idx="12"/>
          </p:nvPr>
        </p:nvSpPr>
        <p:spPr/>
        <p:txBody>
          <a:bodyPr/>
          <a:lstStyle/>
          <a:p>
            <a:fld id="{80967E29-1480-472A-9FC5-C4768A52587C}" type="slidenum">
              <a:rPr lang="en-US" smtClean="0"/>
              <a:t>29</a:t>
            </a:fld>
            <a:endParaRPr lang="en-US" dirty="0"/>
          </a:p>
        </p:txBody>
      </p:sp>
      <p:sp>
        <p:nvSpPr>
          <p:cNvPr id="2" name="TextBox 1">
            <a:extLst>
              <a:ext uri="{FF2B5EF4-FFF2-40B4-BE49-F238E27FC236}">
                <a16:creationId xmlns:a16="http://schemas.microsoft.com/office/drawing/2014/main" id="{2096384E-786D-0B12-917F-6B605ECE6B81}"/>
              </a:ext>
            </a:extLst>
          </p:cNvPr>
          <p:cNvSpPr txBox="1"/>
          <p:nvPr/>
        </p:nvSpPr>
        <p:spPr>
          <a:xfrm>
            <a:off x="6096000" y="1153024"/>
            <a:ext cx="5683045" cy="5632311"/>
          </a:xfrm>
          <a:prstGeom prst="rect">
            <a:avLst/>
          </a:prstGeom>
          <a:noFill/>
        </p:spPr>
        <p:txBody>
          <a:bodyPr wrap="square" rtlCol="0">
            <a:spAutoFit/>
          </a:bodyPr>
          <a:lstStyle/>
          <a:p>
            <a:pPr>
              <a:buNone/>
            </a:pPr>
            <a:r>
              <a:rPr lang="en-IN" sz="1200" b="1" dirty="0"/>
              <a:t>🔍 Key Observations:</a:t>
            </a:r>
          </a:p>
          <a:p>
            <a:pPr>
              <a:buNone/>
            </a:pPr>
            <a:r>
              <a:rPr lang="en-IN" sz="1200" b="1" dirty="0"/>
              <a:t>Top 10 Locations (Highest Ratings):</a:t>
            </a:r>
            <a:br>
              <a:rPr lang="en-IN" sz="1200" dirty="0"/>
            </a:br>
            <a:r>
              <a:rPr lang="en-IN" sz="1200" dirty="0"/>
              <a:t>📍 Lavelle Road, 📍 St. Marks Road, 📍 Church Street, 📍 Koramangala 5th Block, 📍 Sankey Road,</a:t>
            </a:r>
            <a:br>
              <a:rPr lang="en-IN" sz="1200" dirty="0"/>
            </a:br>
            <a:r>
              <a:rPr lang="en-IN" sz="1200" dirty="0"/>
              <a:t>📍 Cunningham Road, 📍 Koramangala 3rd Block, 📍 Koramangala 4th Block, 📍 Residency Road, 📍 MG Road</a:t>
            </a:r>
          </a:p>
          <a:p>
            <a:r>
              <a:rPr lang="en-IN" sz="1200" b="1" dirty="0"/>
              <a:t>Bottom 10 Locations (Lowest Ratings):</a:t>
            </a:r>
            <a:br>
              <a:rPr lang="en-IN" sz="1200" dirty="0"/>
            </a:br>
            <a:r>
              <a:rPr lang="en-IN" sz="1200" dirty="0"/>
              <a:t>📍 </a:t>
            </a:r>
            <a:r>
              <a:rPr lang="en-IN" sz="1200" dirty="0" err="1"/>
              <a:t>Peenya</a:t>
            </a:r>
            <a:r>
              <a:rPr lang="en-IN" sz="1200" dirty="0"/>
              <a:t>, 📍 </a:t>
            </a:r>
            <a:r>
              <a:rPr lang="en-IN" sz="1200" dirty="0" err="1"/>
              <a:t>Thippasandra</a:t>
            </a:r>
            <a:r>
              <a:rPr lang="en-IN" sz="1200" dirty="0"/>
              <a:t>, 📍 </a:t>
            </a:r>
            <a:r>
              <a:rPr lang="en-IN" sz="1200" dirty="0" err="1"/>
              <a:t>Rammurthy</a:t>
            </a:r>
            <a:r>
              <a:rPr lang="en-IN" sz="1200" dirty="0"/>
              <a:t> Nagar, 📍 </a:t>
            </a:r>
            <a:r>
              <a:rPr lang="en-IN" sz="1200" dirty="0" err="1"/>
              <a:t>Hennur</a:t>
            </a:r>
            <a:r>
              <a:rPr lang="en-IN" sz="1200" dirty="0"/>
              <a:t>, 📍 </a:t>
            </a:r>
            <a:r>
              <a:rPr lang="en-IN" sz="1200" dirty="0" err="1"/>
              <a:t>Ejipura</a:t>
            </a:r>
            <a:r>
              <a:rPr lang="en-IN" sz="1200" dirty="0"/>
              <a:t>,</a:t>
            </a:r>
            <a:br>
              <a:rPr lang="en-IN" sz="1200" dirty="0"/>
            </a:br>
            <a:r>
              <a:rPr lang="en-IN" sz="1200" dirty="0"/>
              <a:t>📍 Electronic City, 📍 Bommanahalli, 📍 Hebbal, 📍 North Bangalore, 📍 West Bangalore</a:t>
            </a:r>
          </a:p>
          <a:p>
            <a:pPr>
              <a:buNone/>
            </a:pPr>
            <a:endParaRPr lang="en-US" sz="1200" dirty="0"/>
          </a:p>
          <a:p>
            <a:endParaRPr lang="en-US" sz="1200" dirty="0"/>
          </a:p>
          <a:p>
            <a:pPr>
              <a:buNone/>
            </a:pPr>
            <a:r>
              <a:rPr lang="en-US" sz="1200" b="1" dirty="0"/>
              <a:t>💡 Insights:</a:t>
            </a:r>
          </a:p>
          <a:p>
            <a:pPr>
              <a:buFont typeface="Arial" panose="020B0604020202020204" pitchFamily="34" charset="0"/>
              <a:buChar char="•"/>
            </a:pPr>
            <a:r>
              <a:rPr lang="en-US" sz="1200" dirty="0"/>
              <a:t>High-rated areas likely offer </a:t>
            </a:r>
            <a:r>
              <a:rPr lang="en-US" sz="1200" b="1" dirty="0"/>
              <a:t>better food, service &amp; ambiance</a:t>
            </a:r>
            <a:r>
              <a:rPr lang="en-US" sz="1200" dirty="0"/>
              <a:t>.</a:t>
            </a:r>
          </a:p>
          <a:p>
            <a:pPr>
              <a:buFont typeface="Arial" panose="020B0604020202020204" pitchFamily="34" charset="0"/>
              <a:buChar char="•"/>
            </a:pPr>
            <a:r>
              <a:rPr lang="en-US" sz="1200" dirty="0"/>
              <a:t>Low-rated areas may suffer from </a:t>
            </a:r>
            <a:r>
              <a:rPr lang="en-US" sz="1200" b="1" dirty="0"/>
              <a:t>poor food quality or service issues</a:t>
            </a:r>
            <a:r>
              <a:rPr lang="en-US" sz="1200" dirty="0"/>
              <a:t>.</a:t>
            </a:r>
          </a:p>
          <a:p>
            <a:pPr>
              <a:buNone/>
            </a:pPr>
            <a:endParaRPr lang="en-US" sz="1200" dirty="0"/>
          </a:p>
          <a:p>
            <a:endParaRPr lang="en-US" sz="1200" dirty="0"/>
          </a:p>
          <a:p>
            <a:pPr>
              <a:buNone/>
            </a:pPr>
            <a:r>
              <a:rPr lang="en-US" sz="1200" b="1" dirty="0"/>
              <a:t>Recommendations:</a:t>
            </a:r>
          </a:p>
          <a:p>
            <a:pPr>
              <a:buNone/>
            </a:pPr>
            <a:r>
              <a:rPr lang="en-US" sz="1200" dirty="0"/>
              <a:t>✅ </a:t>
            </a:r>
            <a:r>
              <a:rPr lang="en-US" sz="1200" b="1" dirty="0"/>
              <a:t>For High-Rated Areas:</a:t>
            </a:r>
            <a:endParaRPr lang="en-US" sz="1200" dirty="0"/>
          </a:p>
          <a:p>
            <a:pPr>
              <a:buFont typeface="Arial" panose="020B0604020202020204" pitchFamily="34" charset="0"/>
              <a:buChar char="•"/>
            </a:pPr>
            <a:r>
              <a:rPr lang="en-US" sz="1200" dirty="0"/>
              <a:t>Maintain quality and service.</a:t>
            </a:r>
          </a:p>
          <a:p>
            <a:pPr>
              <a:buFont typeface="Arial" panose="020B0604020202020204" pitchFamily="34" charset="0"/>
              <a:buChar char="•"/>
            </a:pPr>
            <a:r>
              <a:rPr lang="en-US" sz="1200" dirty="0"/>
              <a:t>Promote customer reviews and loyalty.</a:t>
            </a:r>
          </a:p>
          <a:p>
            <a:pPr>
              <a:buNone/>
            </a:pPr>
            <a:r>
              <a:rPr lang="en-US" sz="1200" dirty="0"/>
              <a:t>⚠ </a:t>
            </a:r>
            <a:r>
              <a:rPr lang="en-US" sz="1200" b="1" dirty="0"/>
              <a:t>For Low-Rated Areas:</a:t>
            </a:r>
            <a:endParaRPr lang="en-US" sz="1200" dirty="0"/>
          </a:p>
          <a:p>
            <a:pPr>
              <a:buFont typeface="Arial" panose="020B0604020202020204" pitchFamily="34" charset="0"/>
              <a:buChar char="•"/>
            </a:pPr>
            <a:r>
              <a:rPr lang="en-US" sz="1200" dirty="0"/>
              <a:t>Improve food &amp; service standards.</a:t>
            </a:r>
          </a:p>
          <a:p>
            <a:pPr>
              <a:buFont typeface="Arial" panose="020B0604020202020204" pitchFamily="34" charset="0"/>
              <a:buChar char="•"/>
            </a:pPr>
            <a:r>
              <a:rPr lang="en-US" sz="1200" dirty="0"/>
              <a:t>Offer promotions &amp; loyalty programs.</a:t>
            </a:r>
          </a:p>
          <a:p>
            <a:pPr>
              <a:buFont typeface="Arial" panose="020B0604020202020204" pitchFamily="34" charset="0"/>
              <a:buChar char="•"/>
            </a:pPr>
            <a:r>
              <a:rPr lang="en-US" sz="1200" dirty="0"/>
              <a:t>Use TV, pamphlets &amp; digital ads for visibility.</a:t>
            </a:r>
          </a:p>
          <a:p>
            <a:pPr>
              <a:buFont typeface="Arial" panose="020B0604020202020204" pitchFamily="34" charset="0"/>
              <a:buChar char="•"/>
            </a:pPr>
            <a:r>
              <a:rPr lang="en-US" sz="1200" dirty="0"/>
              <a:t>Hire skilled chefs (no formal degree required).</a:t>
            </a:r>
          </a:p>
          <a:p>
            <a:pPr>
              <a:buFont typeface="Arial" panose="020B0604020202020204" pitchFamily="34" charset="0"/>
              <a:buChar char="•"/>
            </a:pPr>
            <a:r>
              <a:rPr lang="en-US" sz="1200" dirty="0"/>
              <a:t>Add seasonal/festival decor.</a:t>
            </a:r>
          </a:p>
          <a:p>
            <a:pPr>
              <a:buFont typeface="Arial" panose="020B0604020202020204" pitchFamily="34" charset="0"/>
              <a:buChar char="•"/>
            </a:pPr>
            <a:r>
              <a:rPr lang="en-US" sz="1200" dirty="0"/>
              <a:t>Host events with influencers or celebrities.</a:t>
            </a:r>
          </a:p>
          <a:p>
            <a:pPr>
              <a:buNone/>
            </a:pPr>
            <a:endParaRPr lang="en-US" sz="1200" dirty="0"/>
          </a:p>
          <a:p>
            <a:endParaRPr lang="en-US" sz="1200" dirty="0"/>
          </a:p>
        </p:txBody>
      </p:sp>
      <p:pic>
        <p:nvPicPr>
          <p:cNvPr id="5" name="Picture 4">
            <a:extLst>
              <a:ext uri="{FF2B5EF4-FFF2-40B4-BE49-F238E27FC236}">
                <a16:creationId xmlns:a16="http://schemas.microsoft.com/office/drawing/2014/main" id="{AB204B32-C086-79E1-5968-96A2A78A5327}"/>
              </a:ext>
            </a:extLst>
          </p:cNvPr>
          <p:cNvPicPr>
            <a:picLocks noChangeAspect="1"/>
          </p:cNvPicPr>
          <p:nvPr/>
        </p:nvPicPr>
        <p:blipFill>
          <a:blip r:embed="rId3"/>
          <a:stretch>
            <a:fillRect/>
          </a:stretch>
        </p:blipFill>
        <p:spPr>
          <a:xfrm>
            <a:off x="294967" y="1153024"/>
            <a:ext cx="5683045" cy="4396402"/>
          </a:xfrm>
          <a:prstGeom prst="rect">
            <a:avLst/>
          </a:prstGeom>
        </p:spPr>
      </p:pic>
      <p:sp>
        <p:nvSpPr>
          <p:cNvPr id="3" name="Date Placeholder 31">
            <a:extLst>
              <a:ext uri="{FF2B5EF4-FFF2-40B4-BE49-F238E27FC236}">
                <a16:creationId xmlns:a16="http://schemas.microsoft.com/office/drawing/2014/main" id="{BD1AD020-FF8E-2E79-8F4F-25AFF0DDFA8F}"/>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127282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192937" y="2255713"/>
            <a:ext cx="4709159" cy="720320"/>
          </a:xfrm>
        </p:spPr>
        <p:txBody>
          <a:bodyPr vert="horz" lIns="91440" tIns="45720" rIns="91440" bIns="45720" rtlCol="0" anchor="b">
            <a:normAutofit/>
          </a:bodyPr>
          <a:lstStyle/>
          <a:p>
            <a:r>
              <a:rPr lang="en-US" dirty="0"/>
              <a:t>Objective </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192937" y="872724"/>
            <a:ext cx="5682083" cy="1480121"/>
          </a:xfrm>
        </p:spPr>
        <p:txBody>
          <a:bodyPr vert="horz" lIns="91440" tIns="45720" rIns="91440" bIns="45720" rtlCol="0">
            <a:normAutofit/>
          </a:bodyPr>
          <a:lstStyle/>
          <a:p>
            <a:r>
              <a:rPr lang="en-US" dirty="0"/>
              <a:t>Zomato is one of the leading platforms for discovering restaurants and ordering food. This project analyzes data from Zomato to uncover insights about restaurant trends, customer preferences, and overall business performance. </a:t>
            </a:r>
          </a:p>
        </p:txBody>
      </p:sp>
      <p:pic>
        <p:nvPicPr>
          <p:cNvPr id="14" name="Picture Placeholder 13" descr="A picture containing person, food, baking, dish&#10;">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924145" y="732391"/>
            <a:ext cx="4463594" cy="2590987"/>
          </a:xfrm>
        </p:spPr>
      </p:pic>
      <p:pic>
        <p:nvPicPr>
          <p:cNvPr id="12" name="Picture Placeholder 11" descr="Colourful Biscuits ">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6924145" y="3459904"/>
            <a:ext cx="4463594" cy="2590987"/>
          </a:xfrm>
        </p:spPr>
      </p:pic>
      <p:sp>
        <p:nvSpPr>
          <p:cNvPr id="11" name="Footer Placeholder 10">
            <a:extLst>
              <a:ext uri="{FF2B5EF4-FFF2-40B4-BE49-F238E27FC236}">
                <a16:creationId xmlns:a16="http://schemas.microsoft.com/office/drawing/2014/main" id="{F9800710-ED0A-4D9D-89D7-F2B6DD2005BF}"/>
              </a:ext>
            </a:extLst>
          </p:cNvPr>
          <p:cNvSpPr>
            <a:spLocks noGrp="1"/>
          </p:cNvSpPr>
          <p:nvPr>
            <p:ph type="ftr" sz="quarter" idx="11"/>
          </p:nvPr>
        </p:nvSpPr>
        <p:spPr/>
        <p:txBody>
          <a:bodyPr/>
          <a:lstStyle/>
          <a:p>
            <a:r>
              <a:rPr lang="en-US" dirty="0"/>
              <a:t> </a:t>
            </a:r>
            <a:r>
              <a:rPr lang="en-IN" dirty="0"/>
              <a:t>Restaurant Analysis</a:t>
            </a:r>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3</a:t>
            </a:fld>
            <a:endParaRPr lang="en-US" dirty="0">
              <a:solidFill>
                <a:schemeClr val="tx1"/>
              </a:solidFill>
            </a:endParaRPr>
          </a:p>
        </p:txBody>
      </p:sp>
      <p:sp>
        <p:nvSpPr>
          <p:cNvPr id="2" name="Title 8">
            <a:extLst>
              <a:ext uri="{FF2B5EF4-FFF2-40B4-BE49-F238E27FC236}">
                <a16:creationId xmlns:a16="http://schemas.microsoft.com/office/drawing/2014/main" id="{27E3195B-3934-1DC8-ED18-65B4C70FB8C7}"/>
              </a:ext>
            </a:extLst>
          </p:cNvPr>
          <p:cNvSpPr txBox="1">
            <a:spLocks/>
          </p:cNvSpPr>
          <p:nvPr/>
        </p:nvSpPr>
        <p:spPr>
          <a:xfrm>
            <a:off x="192937" y="152636"/>
            <a:ext cx="4991099" cy="69032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a:lstStyle>
          <a:p>
            <a:r>
              <a:rPr lang="en-US" dirty="0"/>
              <a:t>Introduction </a:t>
            </a:r>
          </a:p>
        </p:txBody>
      </p:sp>
      <p:sp>
        <p:nvSpPr>
          <p:cNvPr id="8" name="TextBox 7">
            <a:extLst>
              <a:ext uri="{FF2B5EF4-FFF2-40B4-BE49-F238E27FC236}">
                <a16:creationId xmlns:a16="http://schemas.microsoft.com/office/drawing/2014/main" id="{EF29402D-0706-D284-74A7-DF7BD87CC967}"/>
              </a:ext>
            </a:extLst>
          </p:cNvPr>
          <p:cNvSpPr txBox="1"/>
          <p:nvPr/>
        </p:nvSpPr>
        <p:spPr>
          <a:xfrm>
            <a:off x="388619" y="3059668"/>
            <a:ext cx="6535525" cy="3416320"/>
          </a:xfrm>
          <a:prstGeom prst="rect">
            <a:avLst/>
          </a:prstGeom>
          <a:noFill/>
        </p:spPr>
        <p:txBody>
          <a:bodyPr wrap="square" rtlCol="0">
            <a:spAutoFit/>
          </a:bodyPr>
          <a:lstStyle/>
          <a:p>
            <a:pPr marL="285750" indent="-285750">
              <a:buClr>
                <a:schemeClr val="tx1">
                  <a:lumMod val="95000"/>
                </a:schemeClr>
              </a:buClr>
              <a:buFont typeface="Wingdings" panose="05000000000000000000" pitchFamily="2" charset="2"/>
              <a:buChar char="Ø"/>
            </a:pPr>
            <a:r>
              <a:rPr lang="en-US" dirty="0"/>
              <a:t>To explore and analyze the restaurant data using statistical and visual techniques.</a:t>
            </a:r>
          </a:p>
          <a:p>
            <a:pPr marL="285750" indent="-285750">
              <a:buClr>
                <a:schemeClr val="tx1">
                  <a:lumMod val="95000"/>
                </a:schemeClr>
              </a:buClr>
              <a:buFont typeface="Wingdings" panose="05000000000000000000" pitchFamily="2" charset="2"/>
              <a:buChar char="Ø"/>
            </a:pPr>
            <a:r>
              <a:rPr lang="en-US" dirty="0"/>
              <a:t>To identify factors influencing restaurant rating</a:t>
            </a:r>
          </a:p>
          <a:p>
            <a:pPr marL="285750" indent="-285750">
              <a:buClr>
                <a:schemeClr val="tx1">
                  <a:lumMod val="95000"/>
                </a:schemeClr>
              </a:buClr>
              <a:buFont typeface="Wingdings" panose="05000000000000000000" pitchFamily="2" charset="2"/>
              <a:buChar char="Ø"/>
            </a:pPr>
            <a:r>
              <a:rPr lang="en-US" dirty="0"/>
              <a:t>To build machine learning models to:</a:t>
            </a:r>
          </a:p>
          <a:p>
            <a:pPr>
              <a:buNone/>
            </a:pPr>
            <a:r>
              <a:rPr lang="en-US" dirty="0"/>
              <a:t>To build machine learning models like </a:t>
            </a:r>
            <a:r>
              <a:rPr lang="en-US" b="1" dirty="0"/>
              <a:t>Linear Regression</a:t>
            </a:r>
            <a:r>
              <a:rPr lang="en-US" dirty="0"/>
              <a:t>, </a:t>
            </a:r>
            <a:r>
              <a:rPr lang="en-US" b="1" dirty="0"/>
              <a:t>Logistic Regression</a:t>
            </a:r>
            <a:r>
              <a:rPr lang="en-US" dirty="0"/>
              <a:t>, and </a:t>
            </a:r>
            <a:r>
              <a:rPr lang="en-US" b="1" dirty="0"/>
              <a:t>Decision Tree</a:t>
            </a:r>
            <a:r>
              <a:rPr lang="en-US" dirty="0"/>
              <a:t> for:</a:t>
            </a:r>
          </a:p>
          <a:p>
            <a:pPr>
              <a:buFont typeface="Arial" panose="020B0604020202020204" pitchFamily="34" charset="0"/>
              <a:buChar char="•"/>
            </a:pPr>
            <a:r>
              <a:rPr lang="en-US" dirty="0"/>
              <a:t>Classifying restaurants as </a:t>
            </a:r>
            <a:r>
              <a:rPr lang="en-US" b="1" dirty="0"/>
              <a:t>high-rated</a:t>
            </a:r>
            <a:r>
              <a:rPr lang="en-US" dirty="0"/>
              <a:t> or </a:t>
            </a:r>
            <a:r>
              <a:rPr lang="en-US" b="1" dirty="0"/>
              <a:t>low-rated</a:t>
            </a:r>
            <a:endParaRPr lang="en-US" dirty="0"/>
          </a:p>
          <a:p>
            <a:pPr>
              <a:buFont typeface="Arial" panose="020B0604020202020204" pitchFamily="34" charset="0"/>
              <a:buChar char="•"/>
            </a:pPr>
            <a:r>
              <a:rPr lang="en-US" dirty="0"/>
              <a:t>Predicting </a:t>
            </a:r>
            <a:r>
              <a:rPr lang="en-US" b="1" dirty="0"/>
              <a:t>restaurant ratings</a:t>
            </a:r>
            <a:endParaRPr lang="en-US" dirty="0"/>
          </a:p>
          <a:p>
            <a:pPr>
              <a:buFont typeface="Arial" panose="020B0604020202020204" pitchFamily="34" charset="0"/>
              <a:buChar char="•"/>
            </a:pPr>
            <a:r>
              <a:rPr lang="en-US" dirty="0"/>
              <a:t>Predicting restaurants </a:t>
            </a:r>
            <a:r>
              <a:rPr lang="en-US" b="1" dirty="0"/>
              <a:t>success based on other factors</a:t>
            </a:r>
          </a:p>
          <a:p>
            <a:pPr marL="285750" indent="-285750">
              <a:buFont typeface="Wingdings" panose="05000000000000000000" pitchFamily="2" charset="2"/>
              <a:buChar char="Ø"/>
            </a:pPr>
            <a:r>
              <a:rPr lang="en-US" dirty="0"/>
              <a:t>To support decision-making for both customers and business stakeholders</a:t>
            </a:r>
          </a:p>
          <a:p>
            <a:pPr>
              <a:buClr>
                <a:schemeClr val="tx1">
                  <a:lumMod val="95000"/>
                </a:schemeClr>
              </a:buClr>
            </a:pPr>
            <a:endParaRPr lang="en-IN" dirty="0"/>
          </a:p>
        </p:txBody>
      </p:sp>
      <p:sp>
        <p:nvSpPr>
          <p:cNvPr id="3" name="Date Placeholder 31">
            <a:extLst>
              <a:ext uri="{FF2B5EF4-FFF2-40B4-BE49-F238E27FC236}">
                <a16:creationId xmlns:a16="http://schemas.microsoft.com/office/drawing/2014/main" id="{23EC5B56-473E-91EA-7F94-4A492DC2AD45}"/>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2144753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00593-3415-EF4C-5333-20BA0EBFFB61}"/>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EA88B64E-176E-F741-A443-C0C54E04A8A5}"/>
              </a:ext>
            </a:extLst>
          </p:cNvPr>
          <p:cNvSpPr>
            <a:spLocks noGrp="1"/>
          </p:cNvSpPr>
          <p:nvPr>
            <p:ph type="title"/>
          </p:nvPr>
        </p:nvSpPr>
        <p:spPr>
          <a:xfrm>
            <a:off x="412955" y="990388"/>
            <a:ext cx="9497961" cy="958261"/>
          </a:xfrm>
        </p:spPr>
        <p:txBody>
          <a:bodyPr>
            <a:noAutofit/>
          </a:bodyPr>
          <a:lstStyle/>
          <a:p>
            <a:pPr marL="285750" indent="-285750">
              <a:buFont typeface="Wingdings" panose="05000000000000000000" pitchFamily="2" charset="2"/>
              <a:buChar char="Ø"/>
            </a:pPr>
            <a:r>
              <a:rPr lang="en-US" sz="2000" b="1" i="0" dirty="0">
                <a:effectLst/>
                <a:latin typeface="system-ui"/>
              </a:rPr>
              <a:t> Do higher votes indicate a more popular and highly rated restaurant?</a:t>
            </a:r>
            <a:br>
              <a:rPr lang="en-US" sz="2000" b="1" i="0" dirty="0">
                <a:effectLst/>
                <a:latin typeface="system-ui"/>
              </a:rPr>
            </a:br>
            <a:br>
              <a:rPr lang="en-IN" sz="2000" b="1" i="0" dirty="0">
                <a:effectLst/>
                <a:latin typeface="system-ui"/>
              </a:rPr>
            </a:b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8C261C58-149B-8BC3-A598-380813118C2D}"/>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C43B00CA-803C-74E0-4F4B-751A828B7F34}"/>
              </a:ext>
            </a:extLst>
          </p:cNvPr>
          <p:cNvSpPr>
            <a:spLocks noGrp="1"/>
          </p:cNvSpPr>
          <p:nvPr>
            <p:ph type="sldNum" sz="quarter" idx="12"/>
          </p:nvPr>
        </p:nvSpPr>
        <p:spPr/>
        <p:txBody>
          <a:bodyPr/>
          <a:lstStyle/>
          <a:p>
            <a:fld id="{80967E29-1480-472A-9FC5-C4768A52587C}" type="slidenum">
              <a:rPr lang="en-US" smtClean="0"/>
              <a:t>30</a:t>
            </a:fld>
            <a:endParaRPr lang="en-US" dirty="0"/>
          </a:p>
        </p:txBody>
      </p:sp>
      <p:sp>
        <p:nvSpPr>
          <p:cNvPr id="2" name="TextBox 1">
            <a:extLst>
              <a:ext uri="{FF2B5EF4-FFF2-40B4-BE49-F238E27FC236}">
                <a16:creationId xmlns:a16="http://schemas.microsoft.com/office/drawing/2014/main" id="{2E466911-480F-2A8D-5F27-FC746332B6A1}"/>
              </a:ext>
            </a:extLst>
          </p:cNvPr>
          <p:cNvSpPr txBox="1"/>
          <p:nvPr/>
        </p:nvSpPr>
        <p:spPr>
          <a:xfrm>
            <a:off x="6096000" y="1153024"/>
            <a:ext cx="5683045" cy="4616648"/>
          </a:xfrm>
          <a:prstGeom prst="rect">
            <a:avLst/>
          </a:prstGeom>
          <a:noFill/>
        </p:spPr>
        <p:txBody>
          <a:bodyPr wrap="square" rtlCol="0">
            <a:spAutoFit/>
          </a:bodyPr>
          <a:lstStyle/>
          <a:p>
            <a:pPr>
              <a:buNone/>
            </a:pPr>
            <a:r>
              <a:rPr lang="en-IN" sz="1400" b="1" dirty="0"/>
              <a:t>🔍 Key Observations:</a:t>
            </a:r>
          </a:p>
          <a:p>
            <a:pPr>
              <a:buFont typeface="Arial" panose="020B0604020202020204" pitchFamily="34" charset="0"/>
              <a:buChar char="•"/>
            </a:pPr>
            <a:r>
              <a:rPr lang="en-IN" sz="1400" dirty="0"/>
              <a:t>📈 </a:t>
            </a:r>
            <a:r>
              <a:rPr lang="en-IN" sz="1400" b="1" dirty="0"/>
              <a:t>More votes → Better ratings</a:t>
            </a:r>
            <a:r>
              <a:rPr lang="en-IN" sz="1400" dirty="0"/>
              <a:t>: Popular restaurants often get higher ratings.</a:t>
            </a:r>
          </a:p>
          <a:p>
            <a:pPr>
              <a:buFont typeface="Arial" panose="020B0604020202020204" pitchFamily="34" charset="0"/>
              <a:buChar char="•"/>
            </a:pPr>
            <a:r>
              <a:rPr lang="en-IN" sz="1400" dirty="0"/>
              <a:t>🎯 </a:t>
            </a:r>
            <a:r>
              <a:rPr lang="en-IN" sz="1400" b="1" dirty="0"/>
              <a:t>Low votes, mixed ratings</a:t>
            </a:r>
            <a:r>
              <a:rPr lang="en-IN" sz="1400" dirty="0"/>
              <a:t>: Some lesser-known restaurants still offer great quality.</a:t>
            </a:r>
          </a:p>
          <a:p>
            <a:pPr>
              <a:buFont typeface="Arial" panose="020B0604020202020204" pitchFamily="34" charset="0"/>
              <a:buChar char="•"/>
            </a:pPr>
            <a:r>
              <a:rPr lang="en-IN" sz="1400" dirty="0"/>
              <a:t>🛑 </a:t>
            </a:r>
            <a:r>
              <a:rPr lang="en-IN" sz="1400" b="1" dirty="0"/>
              <a:t>Stabilizing point</a:t>
            </a:r>
            <a:r>
              <a:rPr lang="en-IN" sz="1400" dirty="0"/>
              <a:t>: After ~4.0–4.5 rating, more votes don't increase ratings much.</a:t>
            </a:r>
          </a:p>
          <a:p>
            <a:pPr>
              <a:buNone/>
            </a:pPr>
            <a:endParaRPr lang="en-US" sz="1400" dirty="0"/>
          </a:p>
          <a:p>
            <a:pPr>
              <a:buNone/>
            </a:pPr>
            <a:r>
              <a:rPr lang="en-US" sz="1400" b="1" dirty="0"/>
              <a:t>💡 Insight:</a:t>
            </a:r>
          </a:p>
          <a:p>
            <a:pPr>
              <a:buFont typeface="Arial" panose="020B0604020202020204" pitchFamily="34" charset="0"/>
              <a:buChar char="•"/>
            </a:pPr>
            <a:r>
              <a:rPr lang="en-US" sz="1400" dirty="0"/>
              <a:t>Higher votes </a:t>
            </a:r>
            <a:r>
              <a:rPr lang="en-US" sz="1400" b="1" dirty="0"/>
              <a:t>usually</a:t>
            </a:r>
            <a:r>
              <a:rPr lang="en-US" sz="1400" dirty="0"/>
              <a:t> mean higher ratings — but not always.</a:t>
            </a:r>
          </a:p>
          <a:p>
            <a:pPr>
              <a:buFont typeface="Arial" panose="020B0604020202020204" pitchFamily="34" charset="0"/>
              <a:buChar char="•"/>
            </a:pPr>
            <a:r>
              <a:rPr lang="en-US" sz="1400" dirty="0"/>
              <a:t>Some low-vote restaurants are </a:t>
            </a:r>
            <a:r>
              <a:rPr lang="en-US" sz="1400" b="1" dirty="0"/>
              <a:t>excellent</a:t>
            </a:r>
            <a:r>
              <a:rPr lang="en-US" sz="1400" dirty="0"/>
              <a:t>, others are not.</a:t>
            </a:r>
          </a:p>
          <a:p>
            <a:pPr>
              <a:buFont typeface="Arial" panose="020B0604020202020204" pitchFamily="34" charset="0"/>
              <a:buChar char="•"/>
            </a:pPr>
            <a:r>
              <a:rPr lang="en-US" sz="1400" b="1" dirty="0"/>
              <a:t>Reputation = Quality + Engagement</a:t>
            </a:r>
            <a:r>
              <a:rPr lang="en-US" sz="1400" dirty="0"/>
              <a:t>, not just vote count.</a:t>
            </a:r>
          </a:p>
          <a:p>
            <a:pPr>
              <a:buNone/>
            </a:pPr>
            <a:endParaRPr lang="en-US" sz="1400" dirty="0"/>
          </a:p>
          <a:p>
            <a:endParaRPr lang="en-US" sz="1400" dirty="0"/>
          </a:p>
          <a:p>
            <a:pPr>
              <a:buNone/>
            </a:pPr>
            <a:r>
              <a:rPr lang="en-US" sz="1400" b="1" dirty="0"/>
              <a:t>📌 Recommendations:</a:t>
            </a:r>
          </a:p>
          <a:p>
            <a:r>
              <a:rPr lang="en-US" sz="1400" dirty="0"/>
              <a:t>✅ Allow </a:t>
            </a:r>
            <a:r>
              <a:rPr lang="en-US" sz="1400" b="1" dirty="0"/>
              <a:t>table booking</a:t>
            </a:r>
            <a:r>
              <a:rPr lang="en-US" sz="1400" dirty="0"/>
              <a:t> to attract more customers.</a:t>
            </a:r>
            <a:br>
              <a:rPr lang="en-US" sz="1400" dirty="0"/>
            </a:br>
            <a:r>
              <a:rPr lang="en-US" sz="1400" dirty="0"/>
              <a:t>✅ Promote booking features </a:t>
            </a:r>
            <a:r>
              <a:rPr lang="en-US" sz="1400" b="1" dirty="0"/>
              <a:t>online and offline</a:t>
            </a:r>
            <a:r>
              <a:rPr lang="en-US" sz="1400" dirty="0"/>
              <a:t>.</a:t>
            </a:r>
            <a:br>
              <a:rPr lang="en-US" sz="1400" dirty="0"/>
            </a:br>
            <a:r>
              <a:rPr lang="en-US" sz="1400" dirty="0"/>
              <a:t>✅ Encourage </a:t>
            </a:r>
            <a:r>
              <a:rPr lang="en-US" sz="1400" b="1" dirty="0"/>
              <a:t>customer reviews</a:t>
            </a:r>
            <a:r>
              <a:rPr lang="en-US" sz="1400" dirty="0"/>
              <a:t> for better visibility.</a:t>
            </a:r>
            <a:br>
              <a:rPr lang="en-US" sz="1400" dirty="0"/>
            </a:br>
            <a:r>
              <a:rPr lang="en-US" sz="1400" dirty="0"/>
              <a:t>✅ Focus on </a:t>
            </a:r>
            <a:r>
              <a:rPr lang="en-US" sz="1400" b="1" dirty="0"/>
              <a:t>consistent food &amp; service quality</a:t>
            </a:r>
            <a:r>
              <a:rPr lang="en-US" sz="1400" dirty="0"/>
              <a:t> to maintain high ratings.</a:t>
            </a:r>
          </a:p>
          <a:p>
            <a:pPr>
              <a:buNone/>
            </a:pPr>
            <a:endParaRPr lang="en-US" sz="1400" dirty="0"/>
          </a:p>
          <a:p>
            <a:endParaRPr lang="en-US" sz="1400" dirty="0"/>
          </a:p>
        </p:txBody>
      </p:sp>
      <p:pic>
        <p:nvPicPr>
          <p:cNvPr id="4" name="Picture 3">
            <a:extLst>
              <a:ext uri="{FF2B5EF4-FFF2-40B4-BE49-F238E27FC236}">
                <a16:creationId xmlns:a16="http://schemas.microsoft.com/office/drawing/2014/main" id="{5A49F57A-FFB2-2329-98CE-513DE1653CD6}"/>
              </a:ext>
            </a:extLst>
          </p:cNvPr>
          <p:cNvPicPr>
            <a:picLocks noChangeAspect="1"/>
          </p:cNvPicPr>
          <p:nvPr/>
        </p:nvPicPr>
        <p:blipFill>
          <a:blip r:embed="rId3"/>
          <a:stretch>
            <a:fillRect/>
          </a:stretch>
        </p:blipFill>
        <p:spPr>
          <a:xfrm>
            <a:off x="412955" y="1245843"/>
            <a:ext cx="5683045" cy="4621769"/>
          </a:xfrm>
          <a:prstGeom prst="rect">
            <a:avLst/>
          </a:prstGeom>
        </p:spPr>
      </p:pic>
      <p:sp>
        <p:nvSpPr>
          <p:cNvPr id="3" name="Date Placeholder 31">
            <a:extLst>
              <a:ext uri="{FF2B5EF4-FFF2-40B4-BE49-F238E27FC236}">
                <a16:creationId xmlns:a16="http://schemas.microsoft.com/office/drawing/2014/main" id="{0D37437C-1B8B-446D-1E3D-2F1185467F0C}"/>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3176024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7FD21-F314-2C9C-AD22-F97A6291339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E07F2B1-A812-7E5B-71A2-D5A4494569FC}"/>
              </a:ext>
            </a:extLst>
          </p:cNvPr>
          <p:cNvSpPr>
            <a:spLocks noGrp="1"/>
          </p:cNvSpPr>
          <p:nvPr>
            <p:ph type="ctrTitle"/>
          </p:nvPr>
        </p:nvSpPr>
        <p:spPr>
          <a:xfrm>
            <a:off x="2153265" y="2267873"/>
            <a:ext cx="4463845" cy="2577893"/>
          </a:xfrm>
        </p:spPr>
        <p:txBody>
          <a:bodyPr>
            <a:normAutofit/>
          </a:bodyPr>
          <a:lstStyle/>
          <a:p>
            <a:r>
              <a:rPr lang="en-IN" sz="2000" dirty="0"/>
              <a:t>Dashboard</a:t>
            </a:r>
            <a:endParaRPr lang="en-US" sz="2000" dirty="0"/>
          </a:p>
        </p:txBody>
      </p:sp>
      <p:pic>
        <p:nvPicPr>
          <p:cNvPr id="11" name="Picture Placeholder 10" descr="Colourful Donuts">
            <a:extLst>
              <a:ext uri="{FF2B5EF4-FFF2-40B4-BE49-F238E27FC236}">
                <a16:creationId xmlns:a16="http://schemas.microsoft.com/office/drawing/2014/main" id="{1137594A-B412-1A76-AA6E-27194B63F3C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2257070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32A9A-B33E-4995-4311-A7631644FEA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6AD32D-469C-414E-AEBE-DF94F89C9A3B}"/>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5" name="Slide Number Placeholder 4">
            <a:extLst>
              <a:ext uri="{FF2B5EF4-FFF2-40B4-BE49-F238E27FC236}">
                <a16:creationId xmlns:a16="http://schemas.microsoft.com/office/drawing/2014/main" id="{DE506518-0F51-39B8-8DEA-FA8536F19297}"/>
              </a:ext>
            </a:extLst>
          </p:cNvPr>
          <p:cNvSpPr>
            <a:spLocks noGrp="1"/>
          </p:cNvSpPr>
          <p:nvPr>
            <p:ph type="sldNum" sz="quarter" idx="12"/>
          </p:nvPr>
        </p:nvSpPr>
        <p:spPr/>
        <p:txBody>
          <a:bodyPr/>
          <a:lstStyle/>
          <a:p>
            <a:fld id="{80967E29-1480-472A-9FC5-C4768A52587C}" type="slidenum">
              <a:rPr lang="en-US" smtClean="0"/>
              <a:t>32</a:t>
            </a:fld>
            <a:endParaRPr lang="en-US" dirty="0"/>
          </a:p>
        </p:txBody>
      </p:sp>
      <p:sp>
        <p:nvSpPr>
          <p:cNvPr id="11" name="TextBox 10">
            <a:extLst>
              <a:ext uri="{FF2B5EF4-FFF2-40B4-BE49-F238E27FC236}">
                <a16:creationId xmlns:a16="http://schemas.microsoft.com/office/drawing/2014/main" id="{F137E720-281E-B2E6-99E3-6F7DEDBEBD9E}"/>
              </a:ext>
            </a:extLst>
          </p:cNvPr>
          <p:cNvSpPr txBox="1"/>
          <p:nvPr/>
        </p:nvSpPr>
        <p:spPr>
          <a:xfrm>
            <a:off x="108155" y="638700"/>
            <a:ext cx="11828206" cy="5632311"/>
          </a:xfrm>
          <a:prstGeom prst="rect">
            <a:avLst/>
          </a:prstGeom>
          <a:noFill/>
        </p:spPr>
        <p:txBody>
          <a:bodyPr wrap="square">
            <a:spAutoFit/>
          </a:bodyPr>
          <a:lstStyle/>
          <a:p>
            <a:pPr>
              <a:buNone/>
            </a:pPr>
            <a:r>
              <a:rPr lang="en-US" sz="1200" b="1" dirty="0"/>
              <a:t>Dashboard Insights Summary</a:t>
            </a:r>
          </a:p>
          <a:p>
            <a:r>
              <a:rPr lang="en-US" sz="1200" dirty="0"/>
              <a:t>📌 </a:t>
            </a:r>
            <a:r>
              <a:rPr lang="en-US" sz="1200" b="1" dirty="0"/>
              <a:t>Introduction:</a:t>
            </a:r>
            <a:br>
              <a:rPr lang="en-US" sz="1200" dirty="0"/>
            </a:br>
            <a:r>
              <a:rPr lang="en-US" sz="1200" dirty="0"/>
              <a:t>This dashboard analyzes restaurant ratings, costs, locations, and customer preferences.</a:t>
            </a:r>
          </a:p>
          <a:p>
            <a:pPr>
              <a:buNone/>
            </a:pPr>
            <a:r>
              <a:rPr lang="en-IN" sz="1200" dirty="0"/>
              <a:t>🍽️ </a:t>
            </a:r>
            <a:r>
              <a:rPr lang="en-IN" sz="1200" b="1" dirty="0"/>
              <a:t>Top 10 Highest Rated Restaurants:</a:t>
            </a:r>
            <a:br>
              <a:rPr lang="en-IN" sz="1200" dirty="0"/>
            </a:br>
            <a:r>
              <a:rPr lang="en-IN" sz="1200" dirty="0"/>
              <a:t>Brahmin’s Coffee Bar, Byg Brewski, AB’s Barbecues, Belgian Waffle, Punjab Grill, Mainland China, </a:t>
            </a:r>
            <a:r>
              <a:rPr lang="en-IN" sz="1200" dirty="0" err="1"/>
              <a:t>Flechazo</a:t>
            </a:r>
            <a:r>
              <a:rPr lang="en-IN" sz="1200" dirty="0"/>
              <a:t>, Milano Ice Cream, </a:t>
            </a:r>
            <a:r>
              <a:rPr lang="en-IN" sz="1200" dirty="0" err="1"/>
              <a:t>Santspa</a:t>
            </a:r>
            <a:r>
              <a:rPr lang="en-IN" sz="1200" dirty="0"/>
              <a:t> Cuisine.</a:t>
            </a:r>
          </a:p>
          <a:p>
            <a:pPr>
              <a:buNone/>
            </a:pPr>
            <a:r>
              <a:rPr lang="en-IN" sz="1200" dirty="0"/>
              <a:t>📍 </a:t>
            </a:r>
            <a:r>
              <a:rPr lang="en-IN" sz="1200" b="1" dirty="0"/>
              <a:t>Top Locations Based on Rating:</a:t>
            </a:r>
            <a:br>
              <a:rPr lang="en-IN" sz="1200" dirty="0"/>
            </a:br>
            <a:r>
              <a:rPr lang="en-IN" sz="1200" dirty="0"/>
              <a:t>Sarjapur Road, Marathahalli, Indiranagar, Koramangala 5th Block, Old Airport Road.</a:t>
            </a:r>
          </a:p>
          <a:p>
            <a:pPr>
              <a:buNone/>
            </a:pPr>
            <a:r>
              <a:rPr lang="en-IN" sz="1200" dirty="0"/>
              <a:t>🏪 </a:t>
            </a:r>
            <a:r>
              <a:rPr lang="en-IN" sz="1200" b="1" dirty="0"/>
              <a:t>Famous Restaurant Chains in Bangalore:</a:t>
            </a:r>
            <a:br>
              <a:rPr lang="en-IN" sz="1200" dirty="0"/>
            </a:br>
            <a:r>
              <a:rPr lang="en-IN" sz="1200" dirty="0" err="1"/>
              <a:t>FreshMenu</a:t>
            </a:r>
            <a:r>
              <a:rPr lang="en-IN" sz="1200" dirty="0"/>
              <a:t>, Night Bell, Desi Chinese, La-Pizza, S.W.A.T Truck, Hyderabad Biryani Home, Belly Squad, As on Fire, </a:t>
            </a:r>
            <a:r>
              <a:rPr lang="en-IN" sz="1200" dirty="0" err="1"/>
              <a:t>Amexicano</a:t>
            </a:r>
            <a:r>
              <a:rPr lang="en-IN" sz="1200" dirty="0"/>
              <a:t>, Fit Dish Fetish.</a:t>
            </a:r>
          </a:p>
          <a:p>
            <a:pPr>
              <a:buNone/>
            </a:pPr>
            <a:r>
              <a:rPr lang="en-IN" sz="1200" dirty="0"/>
              <a:t>📦 </a:t>
            </a:r>
            <a:r>
              <a:rPr lang="en-IN" sz="1200" b="1" dirty="0"/>
              <a:t>Online Ordering vs Ratings:</a:t>
            </a:r>
            <a:br>
              <a:rPr lang="en-IN" sz="1200" dirty="0"/>
            </a:br>
            <a:r>
              <a:rPr lang="en-IN" sz="1200" dirty="0"/>
              <a:t>Restaurants with online ordering have slightly higher ratings (3.63) than those without (3.43).</a:t>
            </a:r>
          </a:p>
          <a:p>
            <a:pPr>
              <a:buNone/>
            </a:pPr>
            <a:r>
              <a:rPr lang="en-IN" sz="1200" dirty="0"/>
              <a:t>🍽️ </a:t>
            </a:r>
            <a:r>
              <a:rPr lang="en-IN" sz="1200" b="1" dirty="0"/>
              <a:t>Table Booking Impact:</a:t>
            </a:r>
            <a:br>
              <a:rPr lang="en-IN" sz="1200" dirty="0"/>
            </a:br>
            <a:r>
              <a:rPr lang="en-IN" sz="1200" dirty="0"/>
              <a:t>Restaurants offering table booking have higher ratings (4.10) vs. those without (3.40).</a:t>
            </a:r>
          </a:p>
          <a:p>
            <a:pPr>
              <a:buNone/>
            </a:pPr>
            <a:r>
              <a:rPr lang="en-IN" sz="1200" dirty="0"/>
              <a:t>🏷️ </a:t>
            </a:r>
            <a:r>
              <a:rPr lang="en-IN" sz="1200" b="1" dirty="0"/>
              <a:t>Most Popular Restaurant Types (by votes):</a:t>
            </a:r>
            <a:endParaRPr lang="en-IN" sz="1200" dirty="0"/>
          </a:p>
          <a:p>
            <a:pPr>
              <a:buFont typeface="+mj-lt"/>
              <a:buAutoNum type="arabicPeriod"/>
            </a:pPr>
            <a:r>
              <a:rPr lang="en-IN" sz="1200" dirty="0"/>
              <a:t>Café &amp; Casual Dining</a:t>
            </a:r>
          </a:p>
          <a:p>
            <a:pPr>
              <a:buFont typeface="+mj-lt"/>
              <a:buAutoNum type="arabicPeriod"/>
            </a:pPr>
            <a:r>
              <a:rPr lang="en-IN" sz="1200" dirty="0"/>
              <a:t>Casual Dining</a:t>
            </a:r>
          </a:p>
          <a:p>
            <a:pPr>
              <a:buFont typeface="+mj-lt"/>
              <a:buAutoNum type="arabicPeriod"/>
            </a:pPr>
            <a:r>
              <a:rPr lang="en-IN" sz="1200" dirty="0"/>
              <a:t>Casual Dining &amp; Bar</a:t>
            </a:r>
          </a:p>
          <a:p>
            <a:pPr>
              <a:buFont typeface="+mj-lt"/>
              <a:buAutoNum type="arabicPeriod"/>
            </a:pPr>
            <a:r>
              <a:rPr lang="en-IN" sz="1200" dirty="0"/>
              <a:t>Microbrewery</a:t>
            </a:r>
          </a:p>
          <a:p>
            <a:pPr>
              <a:buFont typeface="+mj-lt"/>
              <a:buAutoNum type="arabicPeriod"/>
            </a:pPr>
            <a:r>
              <a:rPr lang="en-IN" sz="1200" dirty="0"/>
              <a:t>Pub &amp; Microbrewery</a:t>
            </a:r>
          </a:p>
          <a:p>
            <a:pPr>
              <a:buNone/>
            </a:pPr>
            <a:r>
              <a:rPr lang="en-IN" sz="1200" dirty="0"/>
              <a:t>🍴 </a:t>
            </a:r>
            <a:r>
              <a:rPr lang="en-IN" sz="1200" b="1" dirty="0"/>
              <a:t>Cuisines with 4.5+ Ratings:</a:t>
            </a:r>
            <a:br>
              <a:rPr lang="en-IN" sz="1200" dirty="0"/>
            </a:br>
            <a:r>
              <a:rPr lang="en-IN" sz="1200" dirty="0"/>
              <a:t>Cafe, American, North Indian, European, Mediterranean, Italian, Pizza, BBQ, Finger Food.</a:t>
            </a:r>
          </a:p>
          <a:p>
            <a:pPr>
              <a:buNone/>
            </a:pPr>
            <a:r>
              <a:rPr lang="en-IN" sz="1200" dirty="0"/>
              <a:t>💰 </a:t>
            </a:r>
            <a:r>
              <a:rPr lang="en-IN" sz="1200" b="1" dirty="0"/>
              <a:t>Average Cost by Cuisine:</a:t>
            </a:r>
            <a:endParaRPr lang="en-IN" sz="1200" dirty="0"/>
          </a:p>
          <a:p>
            <a:pPr>
              <a:buFont typeface="Arial" panose="020B0604020202020204" pitchFamily="34" charset="0"/>
              <a:buChar char="•"/>
            </a:pPr>
            <a:r>
              <a:rPr lang="en-IN" sz="1200" dirty="0"/>
              <a:t>Most Expensive: French, Italian (₹6000)</a:t>
            </a:r>
          </a:p>
          <a:p>
            <a:pPr>
              <a:buFont typeface="Arial" panose="020B0604020202020204" pitchFamily="34" charset="0"/>
              <a:buChar char="•"/>
            </a:pPr>
            <a:r>
              <a:rPr lang="en-IN" sz="1200" dirty="0"/>
              <a:t>Most Affordable: Italian, North Indian, South Indian, Japanese (₹4000)</a:t>
            </a:r>
          </a:p>
          <a:p>
            <a:pPr>
              <a:buNone/>
            </a:pPr>
            <a:r>
              <a:rPr lang="en-IN" sz="1200" dirty="0"/>
              <a:t>📍 </a:t>
            </a:r>
            <a:r>
              <a:rPr lang="en-IN" sz="1200" b="1" dirty="0"/>
              <a:t>Cost by Location:</a:t>
            </a:r>
            <a:endParaRPr lang="en-IN" sz="1200" dirty="0"/>
          </a:p>
          <a:p>
            <a:pPr>
              <a:buFont typeface="Arial" panose="020B0604020202020204" pitchFamily="34" charset="0"/>
              <a:buChar char="•"/>
            </a:pPr>
            <a:r>
              <a:rPr lang="en-IN" sz="1200" dirty="0"/>
              <a:t>Highest: Sankey Road (₹9100)</a:t>
            </a:r>
          </a:p>
          <a:p>
            <a:pPr>
              <a:buFont typeface="Arial" panose="020B0604020202020204" pitchFamily="34" charset="0"/>
              <a:buChar char="•"/>
            </a:pPr>
            <a:r>
              <a:rPr lang="en-IN" sz="1200" dirty="0"/>
              <a:t>Lowest: Old Airport Road, Domlur, Indiranagar (₹40)</a:t>
            </a:r>
          </a:p>
          <a:p>
            <a:pPr>
              <a:buFont typeface="Arial" panose="020B0604020202020204" pitchFamily="34" charset="0"/>
              <a:buChar char="•"/>
            </a:pPr>
            <a:endParaRPr lang="en-IN" sz="1200" dirty="0"/>
          </a:p>
          <a:p>
            <a:pPr>
              <a:buFont typeface="Arial" panose="020B0604020202020204" pitchFamily="34" charset="0"/>
              <a:buChar char="•"/>
            </a:pPr>
            <a:endParaRPr lang="en-IN" sz="1200" dirty="0"/>
          </a:p>
          <a:p>
            <a:endParaRPr lang="en-US" sz="1200" dirty="0"/>
          </a:p>
        </p:txBody>
      </p:sp>
      <p:graphicFrame>
        <p:nvGraphicFramePr>
          <p:cNvPr id="17" name="Object 16">
            <a:extLst>
              <a:ext uri="{FF2B5EF4-FFF2-40B4-BE49-F238E27FC236}">
                <a16:creationId xmlns:a16="http://schemas.microsoft.com/office/drawing/2014/main" id="{C9AB7991-0CC0-E472-5DE5-CB71363D0F1E}"/>
              </a:ext>
            </a:extLst>
          </p:cNvPr>
          <p:cNvGraphicFramePr>
            <a:graphicFrameLocks noChangeAspect="1"/>
          </p:cNvGraphicFramePr>
          <p:nvPr>
            <p:extLst>
              <p:ext uri="{D42A27DB-BD31-4B8C-83A1-F6EECF244321}">
                <p14:modId xmlns:p14="http://schemas.microsoft.com/office/powerpoint/2010/main" val="4176319994"/>
              </p:ext>
            </p:extLst>
          </p:nvPr>
        </p:nvGraphicFramePr>
        <p:xfrm>
          <a:off x="9352280" y="888365"/>
          <a:ext cx="2453640" cy="1692275"/>
        </p:xfrm>
        <a:graphic>
          <a:graphicData uri="http://schemas.openxmlformats.org/presentationml/2006/ole">
            <mc:AlternateContent xmlns:mc="http://schemas.openxmlformats.org/markup-compatibility/2006">
              <mc:Choice xmlns:v="urn:schemas-microsoft-com:vml" Requires="v">
                <p:oleObj name="Macro-Enabled Worksheet" showAsIcon="1" r:id="rId2" imgW="914400" imgH="792417" progId="Excel.SheetMacroEnabled.12">
                  <p:link updateAutomatic="1"/>
                </p:oleObj>
              </mc:Choice>
              <mc:Fallback>
                <p:oleObj name="Macro-Enabled Worksheet" showAsIcon="1" r:id="rId2" imgW="914400" imgH="792417" progId="Excel.SheetMacroEnabled.12">
                  <p:link updateAutomatic="1"/>
                  <p:pic>
                    <p:nvPicPr>
                      <p:cNvPr id="17" name="Object 16">
                        <a:extLst>
                          <a:ext uri="{FF2B5EF4-FFF2-40B4-BE49-F238E27FC236}">
                            <a16:creationId xmlns:a16="http://schemas.microsoft.com/office/drawing/2014/main" id="{C9AB7991-0CC0-E472-5DE5-CB71363D0F1E}"/>
                          </a:ext>
                        </a:extLst>
                      </p:cNvPr>
                      <p:cNvPicPr/>
                      <p:nvPr/>
                    </p:nvPicPr>
                    <p:blipFill>
                      <a:blip r:embed="rId3"/>
                      <a:stretch>
                        <a:fillRect/>
                      </a:stretch>
                    </p:blipFill>
                    <p:spPr>
                      <a:xfrm>
                        <a:off x="9352280" y="888365"/>
                        <a:ext cx="2453640" cy="16922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gradFill>
                    </p:spPr>
                  </p:pic>
                </p:oleObj>
              </mc:Fallback>
            </mc:AlternateContent>
          </a:graphicData>
        </a:graphic>
      </p:graphicFrame>
      <p:sp>
        <p:nvSpPr>
          <p:cNvPr id="2" name="Date Placeholder 31">
            <a:extLst>
              <a:ext uri="{FF2B5EF4-FFF2-40B4-BE49-F238E27FC236}">
                <a16:creationId xmlns:a16="http://schemas.microsoft.com/office/drawing/2014/main" id="{A919D7A2-1D8E-E206-D686-FCE38B571AD0}"/>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3901027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E5B1F1D-9055-3428-BC4E-C0556FC0FAAB}"/>
              </a:ext>
            </a:extLst>
          </p:cNvPr>
          <p:cNvSpPr>
            <a:spLocks noGrp="1"/>
          </p:cNvSpPr>
          <p:nvPr>
            <p:ph type="dt" sz="half" idx="10"/>
          </p:nvPr>
        </p:nvSpPr>
        <p:spPr/>
        <p:txBody>
          <a:bodyPr/>
          <a:lstStyle/>
          <a:p>
            <a:r>
              <a:rPr lang="en-US"/>
              <a:t>2/1/20XX</a:t>
            </a:r>
            <a:endParaRPr lang="en-US" dirty="0"/>
          </a:p>
        </p:txBody>
      </p:sp>
      <p:sp>
        <p:nvSpPr>
          <p:cNvPr id="4" name="Footer Placeholder 3">
            <a:extLst>
              <a:ext uri="{FF2B5EF4-FFF2-40B4-BE49-F238E27FC236}">
                <a16:creationId xmlns:a16="http://schemas.microsoft.com/office/drawing/2014/main" id="{933F9E74-BC58-F994-0C3C-838B45632DB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F3DF88-E249-5597-3ABA-FE27C6005B1D}"/>
              </a:ext>
            </a:extLst>
          </p:cNvPr>
          <p:cNvSpPr>
            <a:spLocks noGrp="1"/>
          </p:cNvSpPr>
          <p:nvPr>
            <p:ph type="sldNum" sz="quarter" idx="12"/>
          </p:nvPr>
        </p:nvSpPr>
        <p:spPr/>
        <p:txBody>
          <a:bodyPr/>
          <a:lstStyle/>
          <a:p>
            <a:fld id="{80967E29-1480-472A-9FC5-C4768A52587C}" type="slidenum">
              <a:rPr lang="en-US" smtClean="0"/>
              <a:t>33</a:t>
            </a:fld>
            <a:endParaRPr lang="en-US" dirty="0"/>
          </a:p>
        </p:txBody>
      </p:sp>
      <p:pic>
        <p:nvPicPr>
          <p:cNvPr id="7" name="Picture 6">
            <a:extLst>
              <a:ext uri="{FF2B5EF4-FFF2-40B4-BE49-F238E27FC236}">
                <a16:creationId xmlns:a16="http://schemas.microsoft.com/office/drawing/2014/main" id="{E7751126-2AF7-C888-B32F-EC1E0B14D773}"/>
              </a:ext>
            </a:extLst>
          </p:cNvPr>
          <p:cNvPicPr>
            <a:picLocks noChangeAspect="1"/>
          </p:cNvPicPr>
          <p:nvPr/>
        </p:nvPicPr>
        <p:blipFill>
          <a:blip r:embed="rId2"/>
          <a:stretch>
            <a:fillRect/>
          </a:stretch>
        </p:blipFill>
        <p:spPr>
          <a:xfrm>
            <a:off x="0" y="833120"/>
            <a:ext cx="12191999" cy="5953911"/>
          </a:xfrm>
          <a:prstGeom prst="rect">
            <a:avLst/>
          </a:prstGeom>
        </p:spPr>
      </p:pic>
      <p:sp>
        <p:nvSpPr>
          <p:cNvPr id="11" name="TextBox 10">
            <a:extLst>
              <a:ext uri="{FF2B5EF4-FFF2-40B4-BE49-F238E27FC236}">
                <a16:creationId xmlns:a16="http://schemas.microsoft.com/office/drawing/2014/main" id="{4FFC08E3-6DB5-0F8A-CA8F-5C4333697FE1}"/>
              </a:ext>
            </a:extLst>
          </p:cNvPr>
          <p:cNvSpPr txBox="1"/>
          <p:nvPr/>
        </p:nvSpPr>
        <p:spPr>
          <a:xfrm>
            <a:off x="1849120" y="254000"/>
            <a:ext cx="5618480" cy="369332"/>
          </a:xfrm>
          <a:prstGeom prst="rect">
            <a:avLst/>
          </a:prstGeom>
          <a:noFill/>
        </p:spPr>
        <p:txBody>
          <a:bodyPr wrap="square" rtlCol="0">
            <a:spAutoFit/>
          </a:bodyPr>
          <a:lstStyle/>
          <a:p>
            <a:pPr algn="ctr"/>
            <a:r>
              <a:rPr lang="en-IN" dirty="0"/>
              <a:t>Preview Of Dashboard </a:t>
            </a:r>
          </a:p>
        </p:txBody>
      </p:sp>
    </p:spTree>
    <p:extLst>
      <p:ext uri="{BB962C8B-B14F-4D97-AF65-F5344CB8AC3E}">
        <p14:creationId xmlns:p14="http://schemas.microsoft.com/office/powerpoint/2010/main" val="519347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A501D-1089-E91B-CEF1-204B0030F97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95774F6-8617-57C1-C244-04167653460C}"/>
              </a:ext>
            </a:extLst>
          </p:cNvPr>
          <p:cNvSpPr>
            <a:spLocks noGrp="1"/>
          </p:cNvSpPr>
          <p:nvPr>
            <p:ph type="ctrTitle"/>
          </p:nvPr>
        </p:nvSpPr>
        <p:spPr>
          <a:xfrm>
            <a:off x="2153265" y="2267873"/>
            <a:ext cx="4463845" cy="2577893"/>
          </a:xfrm>
        </p:spPr>
        <p:txBody>
          <a:bodyPr>
            <a:normAutofit/>
          </a:bodyPr>
          <a:lstStyle/>
          <a:p>
            <a:r>
              <a:rPr lang="en-IN" sz="2000" dirty="0"/>
              <a:t>Linear Regression</a:t>
            </a:r>
            <a:br>
              <a:rPr lang="en-IN" sz="2000" dirty="0"/>
            </a:br>
            <a:r>
              <a:rPr lang="en-IN" sz="2000" dirty="0"/>
              <a:t>Model</a:t>
            </a:r>
            <a:endParaRPr lang="en-US" sz="2000" dirty="0"/>
          </a:p>
        </p:txBody>
      </p:sp>
      <p:pic>
        <p:nvPicPr>
          <p:cNvPr id="11" name="Picture Placeholder 10" descr="Colourful Donuts">
            <a:extLst>
              <a:ext uri="{FF2B5EF4-FFF2-40B4-BE49-F238E27FC236}">
                <a16:creationId xmlns:a16="http://schemas.microsoft.com/office/drawing/2014/main" id="{B5334F61-3BDD-ACDD-B9BB-1A693F93F71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3894806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0014E-F2E0-5387-5B74-6533A4A7C47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60B7D24-DB96-0278-24B0-4C0DE7A98E7C}"/>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9FEAD520-DD55-0DB1-34A3-AE523065C268}"/>
              </a:ext>
            </a:extLst>
          </p:cNvPr>
          <p:cNvSpPr>
            <a:spLocks noGrp="1"/>
          </p:cNvSpPr>
          <p:nvPr>
            <p:ph type="sldNum" sz="quarter" idx="12"/>
          </p:nvPr>
        </p:nvSpPr>
        <p:spPr/>
        <p:txBody>
          <a:bodyPr/>
          <a:lstStyle/>
          <a:p>
            <a:fld id="{80967E29-1480-472A-9FC5-C4768A52587C}" type="slidenum">
              <a:rPr lang="en-US" smtClean="0"/>
              <a:t>35</a:t>
            </a:fld>
            <a:endParaRPr lang="en-US" dirty="0"/>
          </a:p>
        </p:txBody>
      </p:sp>
      <p:sp>
        <p:nvSpPr>
          <p:cNvPr id="11" name="TextBox 10">
            <a:extLst>
              <a:ext uri="{FF2B5EF4-FFF2-40B4-BE49-F238E27FC236}">
                <a16:creationId xmlns:a16="http://schemas.microsoft.com/office/drawing/2014/main" id="{2BA70FD1-56BD-DE51-A9E9-84C51DB70874}"/>
              </a:ext>
            </a:extLst>
          </p:cNvPr>
          <p:cNvSpPr txBox="1"/>
          <p:nvPr/>
        </p:nvSpPr>
        <p:spPr>
          <a:xfrm>
            <a:off x="264160" y="826254"/>
            <a:ext cx="6096000" cy="369332"/>
          </a:xfrm>
          <a:prstGeom prst="rect">
            <a:avLst/>
          </a:prstGeom>
          <a:noFill/>
        </p:spPr>
        <p:txBody>
          <a:bodyPr wrap="square">
            <a:spAutoFit/>
          </a:bodyPr>
          <a:lstStyle/>
          <a:p>
            <a:r>
              <a:rPr lang="en-IN" dirty="0"/>
              <a:t>✅ </a:t>
            </a:r>
            <a:r>
              <a:rPr lang="en-IN" b="1" dirty="0"/>
              <a:t>Model Performance</a:t>
            </a:r>
            <a:endParaRPr lang="en-IN" dirty="0"/>
          </a:p>
        </p:txBody>
      </p:sp>
      <p:graphicFrame>
        <p:nvGraphicFramePr>
          <p:cNvPr id="12" name="Table 11">
            <a:extLst>
              <a:ext uri="{FF2B5EF4-FFF2-40B4-BE49-F238E27FC236}">
                <a16:creationId xmlns:a16="http://schemas.microsoft.com/office/drawing/2014/main" id="{E4B08D66-2A29-D652-5DA5-1D607DCAD4EF}"/>
              </a:ext>
            </a:extLst>
          </p:cNvPr>
          <p:cNvGraphicFramePr>
            <a:graphicFrameLocks noGrp="1"/>
          </p:cNvGraphicFramePr>
          <p:nvPr>
            <p:extLst>
              <p:ext uri="{D42A27DB-BD31-4B8C-83A1-F6EECF244321}">
                <p14:modId xmlns:p14="http://schemas.microsoft.com/office/powerpoint/2010/main" val="433947782"/>
              </p:ext>
            </p:extLst>
          </p:nvPr>
        </p:nvGraphicFramePr>
        <p:xfrm>
          <a:off x="373626" y="1253490"/>
          <a:ext cx="10091502" cy="1828800"/>
        </p:xfrm>
        <a:graphic>
          <a:graphicData uri="http://schemas.openxmlformats.org/drawingml/2006/table">
            <a:tbl>
              <a:tblPr/>
              <a:tblGrid>
                <a:gridCol w="4833702">
                  <a:extLst>
                    <a:ext uri="{9D8B030D-6E8A-4147-A177-3AD203B41FA5}">
                      <a16:colId xmlns:a16="http://schemas.microsoft.com/office/drawing/2014/main" val="3837677814"/>
                    </a:ext>
                  </a:extLst>
                </a:gridCol>
                <a:gridCol w="5257800">
                  <a:extLst>
                    <a:ext uri="{9D8B030D-6E8A-4147-A177-3AD203B41FA5}">
                      <a16:colId xmlns:a16="http://schemas.microsoft.com/office/drawing/2014/main" val="978634861"/>
                    </a:ext>
                  </a:extLst>
                </a:gridCol>
              </a:tblGrid>
              <a:tr h="0">
                <a:tc>
                  <a:txBody>
                    <a:bodyPr/>
                    <a:lstStyle/>
                    <a:p>
                      <a:r>
                        <a:rPr lang="en-IN"/>
                        <a:t>Metric</a:t>
                      </a:r>
                    </a:p>
                  </a:txBody>
                  <a:tcPr anchor="ctr">
                    <a:lnL>
                      <a:noFill/>
                    </a:lnL>
                    <a:lnR>
                      <a:noFill/>
                    </a:lnR>
                    <a:lnT>
                      <a:noFill/>
                    </a:lnT>
                    <a:lnB>
                      <a:noFill/>
                    </a:lnB>
                    <a:noFill/>
                  </a:tcPr>
                </a:tc>
                <a:tc>
                  <a:txBody>
                    <a:bodyPr/>
                    <a:lstStyle/>
                    <a:p>
                      <a:r>
                        <a:rPr lang="en-IN"/>
                        <a:t>Value</a:t>
                      </a:r>
                    </a:p>
                  </a:txBody>
                  <a:tcPr anchor="ctr">
                    <a:lnL>
                      <a:noFill/>
                    </a:lnL>
                    <a:lnR>
                      <a:noFill/>
                    </a:lnR>
                    <a:lnT>
                      <a:noFill/>
                    </a:lnT>
                    <a:lnB>
                      <a:noFill/>
                    </a:lnB>
                    <a:noFill/>
                  </a:tcPr>
                </a:tc>
                <a:extLst>
                  <a:ext uri="{0D108BD9-81ED-4DB2-BD59-A6C34878D82A}">
                    <a16:rowId xmlns:a16="http://schemas.microsoft.com/office/drawing/2014/main" val="3642654072"/>
                  </a:ext>
                </a:extLst>
              </a:tr>
              <a:tr h="0">
                <a:tc>
                  <a:txBody>
                    <a:bodyPr/>
                    <a:lstStyle/>
                    <a:p>
                      <a:r>
                        <a:rPr lang="en-IN"/>
                        <a:t>MAE</a:t>
                      </a:r>
                    </a:p>
                  </a:txBody>
                  <a:tcPr anchor="ctr">
                    <a:lnL>
                      <a:noFill/>
                    </a:lnL>
                    <a:lnR>
                      <a:noFill/>
                    </a:lnR>
                    <a:lnT>
                      <a:noFill/>
                    </a:lnT>
                    <a:lnB>
                      <a:noFill/>
                    </a:lnB>
                    <a:noFill/>
                  </a:tcPr>
                </a:tc>
                <a:tc>
                  <a:txBody>
                    <a:bodyPr/>
                    <a:lstStyle/>
                    <a:p>
                      <a:r>
                        <a:rPr lang="en-IN"/>
                        <a:t>0.4628</a:t>
                      </a:r>
                    </a:p>
                  </a:txBody>
                  <a:tcPr anchor="ctr">
                    <a:lnL>
                      <a:noFill/>
                    </a:lnL>
                    <a:lnR>
                      <a:noFill/>
                    </a:lnR>
                    <a:lnT>
                      <a:noFill/>
                    </a:lnT>
                    <a:lnB>
                      <a:noFill/>
                    </a:lnB>
                    <a:noFill/>
                  </a:tcPr>
                </a:tc>
                <a:extLst>
                  <a:ext uri="{0D108BD9-81ED-4DB2-BD59-A6C34878D82A}">
                    <a16:rowId xmlns:a16="http://schemas.microsoft.com/office/drawing/2014/main" val="2665539590"/>
                  </a:ext>
                </a:extLst>
              </a:tr>
              <a:tr h="0">
                <a:tc>
                  <a:txBody>
                    <a:bodyPr/>
                    <a:lstStyle/>
                    <a:p>
                      <a:r>
                        <a:rPr lang="en-IN"/>
                        <a:t>MSE</a:t>
                      </a:r>
                    </a:p>
                  </a:txBody>
                  <a:tcPr anchor="ctr">
                    <a:lnL>
                      <a:noFill/>
                    </a:lnL>
                    <a:lnR>
                      <a:noFill/>
                    </a:lnR>
                    <a:lnT>
                      <a:noFill/>
                    </a:lnT>
                    <a:lnB>
                      <a:noFill/>
                    </a:lnB>
                    <a:noFill/>
                  </a:tcPr>
                </a:tc>
                <a:tc>
                  <a:txBody>
                    <a:bodyPr/>
                    <a:lstStyle/>
                    <a:p>
                      <a:r>
                        <a:rPr lang="en-IN"/>
                        <a:t>0.6480</a:t>
                      </a:r>
                    </a:p>
                  </a:txBody>
                  <a:tcPr anchor="ctr">
                    <a:lnL>
                      <a:noFill/>
                    </a:lnL>
                    <a:lnR>
                      <a:noFill/>
                    </a:lnR>
                    <a:lnT>
                      <a:noFill/>
                    </a:lnT>
                    <a:lnB>
                      <a:noFill/>
                    </a:lnB>
                    <a:noFill/>
                  </a:tcPr>
                </a:tc>
                <a:extLst>
                  <a:ext uri="{0D108BD9-81ED-4DB2-BD59-A6C34878D82A}">
                    <a16:rowId xmlns:a16="http://schemas.microsoft.com/office/drawing/2014/main" val="646013577"/>
                  </a:ext>
                </a:extLst>
              </a:tr>
              <a:tr h="0">
                <a:tc>
                  <a:txBody>
                    <a:bodyPr/>
                    <a:lstStyle/>
                    <a:p>
                      <a:r>
                        <a:rPr lang="en-IN"/>
                        <a:t>RMSE</a:t>
                      </a:r>
                    </a:p>
                  </a:txBody>
                  <a:tcPr anchor="ctr">
                    <a:lnL>
                      <a:noFill/>
                    </a:lnL>
                    <a:lnR>
                      <a:noFill/>
                    </a:lnR>
                    <a:lnT>
                      <a:noFill/>
                    </a:lnT>
                    <a:lnB>
                      <a:noFill/>
                    </a:lnB>
                    <a:noFill/>
                  </a:tcPr>
                </a:tc>
                <a:tc>
                  <a:txBody>
                    <a:bodyPr/>
                    <a:lstStyle/>
                    <a:p>
                      <a:r>
                        <a:rPr lang="en-IN"/>
                        <a:t>0.8050</a:t>
                      </a:r>
                    </a:p>
                  </a:txBody>
                  <a:tcPr anchor="ctr">
                    <a:lnL>
                      <a:noFill/>
                    </a:lnL>
                    <a:lnR>
                      <a:noFill/>
                    </a:lnR>
                    <a:lnT>
                      <a:noFill/>
                    </a:lnT>
                    <a:lnB>
                      <a:noFill/>
                    </a:lnB>
                    <a:noFill/>
                  </a:tcPr>
                </a:tc>
                <a:extLst>
                  <a:ext uri="{0D108BD9-81ED-4DB2-BD59-A6C34878D82A}">
                    <a16:rowId xmlns:a16="http://schemas.microsoft.com/office/drawing/2014/main" val="1804228835"/>
                  </a:ext>
                </a:extLst>
              </a:tr>
              <a:tr h="0">
                <a:tc>
                  <a:txBody>
                    <a:bodyPr/>
                    <a:lstStyle/>
                    <a:p>
                      <a:r>
                        <a:rPr lang="en-IN"/>
                        <a:t>R² Score</a:t>
                      </a:r>
                    </a:p>
                  </a:txBody>
                  <a:tcPr anchor="ctr">
                    <a:lnL>
                      <a:noFill/>
                    </a:lnL>
                    <a:lnR>
                      <a:noFill/>
                    </a:lnR>
                    <a:lnT>
                      <a:noFill/>
                    </a:lnT>
                    <a:lnB>
                      <a:noFill/>
                    </a:lnB>
                    <a:noFill/>
                  </a:tcPr>
                </a:tc>
                <a:tc>
                  <a:txBody>
                    <a:bodyPr/>
                    <a:lstStyle/>
                    <a:p>
                      <a:r>
                        <a:rPr lang="en-IN" dirty="0"/>
                        <a:t>0.1603</a:t>
                      </a:r>
                    </a:p>
                  </a:txBody>
                  <a:tcPr anchor="ctr">
                    <a:lnL>
                      <a:noFill/>
                    </a:lnL>
                    <a:lnR>
                      <a:noFill/>
                    </a:lnR>
                    <a:lnT>
                      <a:noFill/>
                    </a:lnT>
                    <a:lnB>
                      <a:noFill/>
                    </a:lnB>
                    <a:noFill/>
                  </a:tcPr>
                </a:tc>
                <a:extLst>
                  <a:ext uri="{0D108BD9-81ED-4DB2-BD59-A6C34878D82A}">
                    <a16:rowId xmlns:a16="http://schemas.microsoft.com/office/drawing/2014/main" val="3529041964"/>
                  </a:ext>
                </a:extLst>
              </a:tr>
            </a:tbl>
          </a:graphicData>
        </a:graphic>
      </p:graphicFrame>
      <p:sp>
        <p:nvSpPr>
          <p:cNvPr id="14" name="TextBox 13">
            <a:extLst>
              <a:ext uri="{FF2B5EF4-FFF2-40B4-BE49-F238E27FC236}">
                <a16:creationId xmlns:a16="http://schemas.microsoft.com/office/drawing/2014/main" id="{58111364-825F-220A-0E58-D138130DBF6C}"/>
              </a:ext>
            </a:extLst>
          </p:cNvPr>
          <p:cNvSpPr txBox="1"/>
          <p:nvPr/>
        </p:nvSpPr>
        <p:spPr>
          <a:xfrm>
            <a:off x="264160" y="3523456"/>
            <a:ext cx="6096000" cy="1477328"/>
          </a:xfrm>
          <a:prstGeom prst="rect">
            <a:avLst/>
          </a:prstGeom>
          <a:noFill/>
        </p:spPr>
        <p:txBody>
          <a:bodyPr wrap="square">
            <a:spAutoFit/>
          </a:bodyPr>
          <a:lstStyle/>
          <a:p>
            <a:pPr>
              <a:buNone/>
            </a:pPr>
            <a:r>
              <a:rPr lang="en-US" b="1" dirty="0"/>
              <a:t>📌 Insights</a:t>
            </a:r>
          </a:p>
          <a:p>
            <a:pPr>
              <a:buFont typeface="Arial" panose="020B0604020202020204" pitchFamily="34" charset="0"/>
              <a:buChar char="•"/>
            </a:pPr>
            <a:r>
              <a:rPr lang="en-US" dirty="0"/>
              <a:t>The model’s predictions are on average </a:t>
            </a:r>
            <a:r>
              <a:rPr lang="en-US" b="1" dirty="0"/>
              <a:t>±0.46</a:t>
            </a:r>
            <a:r>
              <a:rPr lang="en-US" dirty="0"/>
              <a:t> stars off.</a:t>
            </a:r>
          </a:p>
          <a:p>
            <a:pPr>
              <a:buFont typeface="Arial" panose="020B0604020202020204" pitchFamily="34" charset="0"/>
              <a:buChar char="•"/>
            </a:pPr>
            <a:r>
              <a:rPr lang="en-US" dirty="0"/>
              <a:t>Explains </a:t>
            </a:r>
            <a:r>
              <a:rPr lang="en-US" b="1" dirty="0"/>
              <a:t>16%</a:t>
            </a:r>
            <a:r>
              <a:rPr lang="en-US" dirty="0"/>
              <a:t> of the variation in ratings.</a:t>
            </a:r>
          </a:p>
          <a:p>
            <a:pPr>
              <a:buFont typeface="Arial" panose="020B0604020202020204" pitchFamily="34" charset="0"/>
              <a:buChar char="•"/>
            </a:pPr>
            <a:r>
              <a:rPr lang="en-US" dirty="0"/>
              <a:t>Features like </a:t>
            </a:r>
            <a:r>
              <a:rPr lang="en-US" b="1" dirty="0"/>
              <a:t>votes</a:t>
            </a:r>
            <a:r>
              <a:rPr lang="en-US" dirty="0"/>
              <a:t>, </a:t>
            </a:r>
            <a:r>
              <a:rPr lang="en-US" b="1" dirty="0"/>
              <a:t>cost</a:t>
            </a:r>
            <a:r>
              <a:rPr lang="en-US" dirty="0"/>
              <a:t>, and </a:t>
            </a:r>
            <a:r>
              <a:rPr lang="en-US" b="1" dirty="0"/>
              <a:t>service options</a:t>
            </a:r>
            <a:r>
              <a:rPr lang="en-US" dirty="0"/>
              <a:t> influence ratings, but </a:t>
            </a:r>
            <a:r>
              <a:rPr lang="en-US" b="1" dirty="0"/>
              <a:t>other factors</a:t>
            </a:r>
            <a:r>
              <a:rPr lang="en-US" dirty="0"/>
              <a:t> likely play a bigger role.</a:t>
            </a:r>
          </a:p>
        </p:txBody>
      </p:sp>
      <p:sp>
        <p:nvSpPr>
          <p:cNvPr id="18" name="TextBox 17">
            <a:extLst>
              <a:ext uri="{FF2B5EF4-FFF2-40B4-BE49-F238E27FC236}">
                <a16:creationId xmlns:a16="http://schemas.microsoft.com/office/drawing/2014/main" id="{1D9AB17D-3460-E8D8-3052-BD924FBF8C69}"/>
              </a:ext>
            </a:extLst>
          </p:cNvPr>
          <p:cNvSpPr txBox="1"/>
          <p:nvPr/>
        </p:nvSpPr>
        <p:spPr>
          <a:xfrm>
            <a:off x="5953760" y="3523456"/>
            <a:ext cx="6096000" cy="1200329"/>
          </a:xfrm>
          <a:prstGeom prst="rect">
            <a:avLst/>
          </a:prstGeom>
          <a:noFill/>
        </p:spPr>
        <p:txBody>
          <a:bodyPr wrap="square">
            <a:spAutoFit/>
          </a:bodyPr>
          <a:lstStyle/>
          <a:p>
            <a:pPr>
              <a:buNone/>
            </a:pPr>
            <a:r>
              <a:rPr lang="en-US" b="1" dirty="0"/>
              <a:t>📌 Next Steps</a:t>
            </a:r>
          </a:p>
          <a:p>
            <a:pPr>
              <a:buFont typeface="Arial" panose="020B0604020202020204" pitchFamily="34" charset="0"/>
              <a:buChar char="•"/>
            </a:pPr>
            <a:r>
              <a:rPr lang="en-US" dirty="0"/>
              <a:t>Add more features (like </a:t>
            </a:r>
            <a:r>
              <a:rPr lang="en-US" b="1" dirty="0"/>
              <a:t>cuisine</a:t>
            </a:r>
            <a:r>
              <a:rPr lang="en-US" dirty="0"/>
              <a:t>, </a:t>
            </a:r>
            <a:r>
              <a:rPr lang="en-US" b="1" dirty="0"/>
              <a:t>review sentiment</a:t>
            </a:r>
            <a:r>
              <a:rPr lang="en-US" dirty="0"/>
              <a:t>, </a:t>
            </a:r>
            <a:r>
              <a:rPr lang="en-US" b="1" dirty="0"/>
              <a:t>location</a:t>
            </a:r>
            <a:r>
              <a:rPr lang="en-US" dirty="0"/>
              <a:t>).</a:t>
            </a:r>
          </a:p>
          <a:p>
            <a:pPr>
              <a:buFont typeface="Arial" panose="020B0604020202020204" pitchFamily="34" charset="0"/>
              <a:buChar char="•"/>
            </a:pPr>
            <a:r>
              <a:rPr lang="en-US" dirty="0"/>
              <a:t>Try other models like </a:t>
            </a:r>
            <a:r>
              <a:rPr lang="en-US" b="1" dirty="0"/>
              <a:t>Random Forest</a:t>
            </a:r>
            <a:r>
              <a:rPr lang="en-US" dirty="0"/>
              <a:t>, </a:t>
            </a:r>
            <a:r>
              <a:rPr lang="en-US" b="1" dirty="0" err="1"/>
              <a:t>XGBoost</a:t>
            </a:r>
            <a:r>
              <a:rPr lang="en-US" dirty="0"/>
              <a:t>, etc.</a:t>
            </a:r>
          </a:p>
        </p:txBody>
      </p:sp>
      <p:sp>
        <p:nvSpPr>
          <p:cNvPr id="2" name="Title 14">
            <a:extLst>
              <a:ext uri="{FF2B5EF4-FFF2-40B4-BE49-F238E27FC236}">
                <a16:creationId xmlns:a16="http://schemas.microsoft.com/office/drawing/2014/main" id="{21595936-6B58-FB0A-39F6-C2F34BAEE2B2}"/>
              </a:ext>
            </a:extLst>
          </p:cNvPr>
          <p:cNvSpPr>
            <a:spLocks noGrp="1"/>
          </p:cNvSpPr>
          <p:nvPr>
            <p:ph type="title"/>
          </p:nvPr>
        </p:nvSpPr>
        <p:spPr>
          <a:xfrm>
            <a:off x="1315969" y="162458"/>
            <a:ext cx="10807205" cy="958261"/>
          </a:xfrm>
        </p:spPr>
        <p:txBody>
          <a:bodyPr>
            <a:noAutofit/>
          </a:bodyPr>
          <a:lstStyle/>
          <a:p>
            <a:pPr marL="285750" indent="-285750">
              <a:buFont typeface="Wingdings" panose="05000000000000000000" pitchFamily="2" charset="2"/>
              <a:buChar char="Ø"/>
            </a:pPr>
            <a:r>
              <a:rPr lang="en-US" sz="2000" b="1" i="0" dirty="0">
                <a:effectLst/>
                <a:latin typeface="system-ui"/>
              </a:rPr>
              <a:t> Predict Restaurants Success based on cost, votes, location, and cuisines?</a:t>
            </a:r>
            <a:br>
              <a:rPr lang="en-US" sz="2000" b="1" i="0" dirty="0">
                <a:effectLst/>
                <a:latin typeface="system-ui"/>
              </a:rPr>
            </a:br>
            <a:br>
              <a:rPr lang="en-US" sz="2000" b="1" i="0" dirty="0">
                <a:effectLst/>
                <a:latin typeface="system-ui"/>
              </a:rPr>
            </a:br>
            <a:endParaRPr lang="en-US" sz="2000" dirty="0">
              <a:latin typeface="+mn-lt"/>
            </a:endParaRPr>
          </a:p>
        </p:txBody>
      </p:sp>
      <p:sp>
        <p:nvSpPr>
          <p:cNvPr id="3" name="Date Placeholder 31">
            <a:extLst>
              <a:ext uri="{FF2B5EF4-FFF2-40B4-BE49-F238E27FC236}">
                <a16:creationId xmlns:a16="http://schemas.microsoft.com/office/drawing/2014/main" id="{DC88B1D4-F2E3-27EB-111A-BD837B146072}"/>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4209177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A939D-F2EE-5065-AB8A-7FC4ADBF76D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EEBB473-4102-D413-38A4-5245A8D2B4AA}"/>
              </a:ext>
            </a:extLst>
          </p:cNvPr>
          <p:cNvSpPr>
            <a:spLocks noGrp="1"/>
          </p:cNvSpPr>
          <p:nvPr>
            <p:ph type="ctrTitle"/>
          </p:nvPr>
        </p:nvSpPr>
        <p:spPr>
          <a:xfrm>
            <a:off x="2153265" y="2267873"/>
            <a:ext cx="4463845" cy="2577893"/>
          </a:xfrm>
        </p:spPr>
        <p:txBody>
          <a:bodyPr>
            <a:normAutofit/>
          </a:bodyPr>
          <a:lstStyle/>
          <a:p>
            <a:r>
              <a:rPr lang="en-IN" sz="2000" dirty="0"/>
              <a:t>Logistic Regression</a:t>
            </a:r>
            <a:br>
              <a:rPr lang="en-IN" sz="2000" dirty="0"/>
            </a:br>
            <a:r>
              <a:rPr lang="en-IN" sz="2000" dirty="0"/>
              <a:t>Model</a:t>
            </a:r>
            <a:endParaRPr lang="en-US" sz="2000" dirty="0"/>
          </a:p>
        </p:txBody>
      </p:sp>
      <p:pic>
        <p:nvPicPr>
          <p:cNvPr id="11" name="Picture Placeholder 10" descr="Colourful Donuts">
            <a:extLst>
              <a:ext uri="{FF2B5EF4-FFF2-40B4-BE49-F238E27FC236}">
                <a16:creationId xmlns:a16="http://schemas.microsoft.com/office/drawing/2014/main" id="{F33DB917-6EA8-FDA4-C740-810F192CD4C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3639387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B9B95-9AC9-8627-7B65-F667F1DC1E09}"/>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EDC398F6-30CA-580F-14BD-4E742E22A8EF}"/>
              </a:ext>
            </a:extLst>
          </p:cNvPr>
          <p:cNvSpPr>
            <a:spLocks noGrp="1"/>
          </p:cNvSpPr>
          <p:nvPr>
            <p:ph type="title"/>
          </p:nvPr>
        </p:nvSpPr>
        <p:spPr>
          <a:xfrm>
            <a:off x="263917" y="583894"/>
            <a:ext cx="11538808" cy="958261"/>
          </a:xfrm>
        </p:spPr>
        <p:txBody>
          <a:bodyPr>
            <a:noAutofit/>
          </a:bodyPr>
          <a:lstStyle/>
          <a:p>
            <a:pPr marL="285750" indent="-285750">
              <a:buFont typeface="Wingdings" panose="05000000000000000000" pitchFamily="2" charset="2"/>
              <a:buChar char="Ø"/>
            </a:pPr>
            <a:r>
              <a:rPr lang="en-US" sz="2000" b="1" i="0" dirty="0">
                <a:effectLst/>
                <a:latin typeface="system-ui"/>
              </a:rPr>
              <a:t> Predict Restaurants Success based on cost, votes, location, and cuisines?</a:t>
            </a:r>
            <a:br>
              <a:rPr lang="en-US" sz="2000" b="1" i="0" dirty="0">
                <a:effectLst/>
                <a:latin typeface="system-ui"/>
              </a:rPr>
            </a:br>
            <a:br>
              <a:rPr lang="en-US" sz="2000" b="1" i="0" dirty="0">
                <a:effectLst/>
                <a:latin typeface="system-ui"/>
              </a:rPr>
            </a:br>
            <a:endParaRPr lang="en-US" sz="2000" dirty="0">
              <a:latin typeface="+mn-lt"/>
            </a:endParaRPr>
          </a:p>
        </p:txBody>
      </p:sp>
      <p:sp>
        <p:nvSpPr>
          <p:cNvPr id="6" name="Footer Placeholder 5">
            <a:extLst>
              <a:ext uri="{FF2B5EF4-FFF2-40B4-BE49-F238E27FC236}">
                <a16:creationId xmlns:a16="http://schemas.microsoft.com/office/drawing/2014/main" id="{67501844-01FD-984B-F501-68FC8DB566C9}"/>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3125304B-C94C-6A71-CA26-8AA4A6851B66}"/>
              </a:ext>
            </a:extLst>
          </p:cNvPr>
          <p:cNvSpPr>
            <a:spLocks noGrp="1"/>
          </p:cNvSpPr>
          <p:nvPr>
            <p:ph type="sldNum" sz="quarter" idx="12"/>
          </p:nvPr>
        </p:nvSpPr>
        <p:spPr/>
        <p:txBody>
          <a:bodyPr/>
          <a:lstStyle/>
          <a:p>
            <a:fld id="{80967E29-1480-472A-9FC5-C4768A52587C}" type="slidenum">
              <a:rPr lang="en-US" smtClean="0"/>
              <a:t>37</a:t>
            </a:fld>
            <a:endParaRPr lang="en-US" dirty="0"/>
          </a:p>
        </p:txBody>
      </p:sp>
      <p:sp>
        <p:nvSpPr>
          <p:cNvPr id="2" name="TextBox 1">
            <a:extLst>
              <a:ext uri="{FF2B5EF4-FFF2-40B4-BE49-F238E27FC236}">
                <a16:creationId xmlns:a16="http://schemas.microsoft.com/office/drawing/2014/main" id="{1821A790-0D72-63D2-2FD9-87AF7DB46EC5}"/>
              </a:ext>
            </a:extLst>
          </p:cNvPr>
          <p:cNvSpPr txBox="1"/>
          <p:nvPr/>
        </p:nvSpPr>
        <p:spPr>
          <a:xfrm>
            <a:off x="6449182" y="1246093"/>
            <a:ext cx="5132440" cy="5355312"/>
          </a:xfrm>
          <a:prstGeom prst="rect">
            <a:avLst/>
          </a:prstGeom>
          <a:noFill/>
        </p:spPr>
        <p:txBody>
          <a:bodyPr wrap="square" rtlCol="0">
            <a:spAutoFit/>
          </a:bodyPr>
          <a:lstStyle/>
          <a:p>
            <a:pPr>
              <a:buNone/>
            </a:pPr>
            <a:r>
              <a:rPr lang="en-US" b="1" dirty="0"/>
              <a:t> </a:t>
            </a:r>
            <a:r>
              <a:rPr lang="en-US" dirty="0"/>
              <a:t> </a:t>
            </a:r>
            <a:r>
              <a:rPr lang="en-US" b="1" dirty="0"/>
              <a:t>🎯 Goal</a:t>
            </a:r>
          </a:p>
          <a:p>
            <a:pPr>
              <a:buNone/>
            </a:pPr>
            <a:r>
              <a:rPr lang="en-US" dirty="0"/>
              <a:t>Classify whether a restaurant is </a:t>
            </a:r>
            <a:r>
              <a:rPr lang="en-US" b="1" dirty="0"/>
              <a:t>Successful</a:t>
            </a:r>
            <a:r>
              <a:rPr lang="en-US" dirty="0"/>
              <a:t> based on:</a:t>
            </a:r>
          </a:p>
          <a:p>
            <a:pPr>
              <a:buFont typeface="Arial" panose="020B0604020202020204" pitchFamily="34" charset="0"/>
              <a:buChar char="•"/>
            </a:pPr>
            <a:r>
              <a:rPr lang="en-US" dirty="0"/>
              <a:t>Cost</a:t>
            </a:r>
          </a:p>
          <a:p>
            <a:pPr>
              <a:buFont typeface="Arial" panose="020B0604020202020204" pitchFamily="34" charset="0"/>
              <a:buChar char="•"/>
            </a:pPr>
            <a:r>
              <a:rPr lang="en-US" dirty="0"/>
              <a:t>Votes</a:t>
            </a:r>
          </a:p>
          <a:p>
            <a:pPr>
              <a:buFont typeface="Arial" panose="020B0604020202020204" pitchFamily="34" charset="0"/>
              <a:buChar char="•"/>
            </a:pPr>
            <a:r>
              <a:rPr lang="en-US" dirty="0"/>
              <a:t>Location</a:t>
            </a:r>
          </a:p>
          <a:p>
            <a:pPr>
              <a:buFont typeface="Arial" panose="020B0604020202020204" pitchFamily="34" charset="0"/>
              <a:buChar char="•"/>
            </a:pPr>
            <a:r>
              <a:rPr lang="en-US" dirty="0"/>
              <a:t>Cuisines</a:t>
            </a:r>
          </a:p>
          <a:p>
            <a:pPr>
              <a:buNone/>
            </a:pPr>
            <a:endParaRPr lang="en-US" dirty="0"/>
          </a:p>
          <a:p>
            <a:endParaRPr lang="en-US" dirty="0"/>
          </a:p>
          <a:p>
            <a:pPr>
              <a:buNone/>
            </a:pPr>
            <a:r>
              <a:rPr lang="en-US" b="1" dirty="0"/>
              <a:t>🧠 Model Used</a:t>
            </a:r>
          </a:p>
          <a:p>
            <a:pPr>
              <a:buFont typeface="Arial" panose="020B0604020202020204" pitchFamily="34" charset="0"/>
              <a:buChar char="•"/>
            </a:pPr>
            <a:r>
              <a:rPr lang="en-US" b="1" dirty="0"/>
              <a:t>Logistic Regression</a:t>
            </a:r>
            <a:endParaRPr lang="en-US" dirty="0"/>
          </a:p>
          <a:p>
            <a:pPr>
              <a:buFont typeface="Arial" panose="020B0604020202020204" pitchFamily="34" charset="0"/>
              <a:buChar char="•"/>
            </a:pPr>
            <a:r>
              <a:rPr lang="en-US" dirty="0"/>
              <a:t>Best for predicting </a:t>
            </a:r>
            <a:r>
              <a:rPr lang="en-US" b="1" dirty="0"/>
              <a:t>binary outcomes</a:t>
            </a:r>
            <a:r>
              <a:rPr lang="en-US" dirty="0"/>
              <a:t> (Success / Not Success)</a:t>
            </a:r>
          </a:p>
          <a:p>
            <a:pPr>
              <a:buNone/>
            </a:pPr>
            <a:endParaRPr lang="en-US" dirty="0"/>
          </a:p>
          <a:p>
            <a:pPr>
              <a:buNone/>
            </a:pPr>
            <a:endParaRPr lang="en-US" dirty="0"/>
          </a:p>
          <a:p>
            <a:pPr>
              <a:buNone/>
            </a:pPr>
            <a:endParaRPr lang="en-US" b="1" dirty="0"/>
          </a:p>
          <a:p>
            <a:pPr>
              <a:buNone/>
            </a:pPr>
            <a:r>
              <a:rPr lang="en-US" dirty="0"/>
              <a:t> </a:t>
            </a:r>
          </a:p>
          <a:p>
            <a:pPr>
              <a:buNone/>
            </a:pPr>
            <a:endParaRPr lang="en-US" dirty="0"/>
          </a:p>
          <a:p>
            <a:endParaRPr lang="en-IN" dirty="0"/>
          </a:p>
        </p:txBody>
      </p:sp>
      <p:pic>
        <p:nvPicPr>
          <p:cNvPr id="11" name="Picture 10">
            <a:extLst>
              <a:ext uri="{FF2B5EF4-FFF2-40B4-BE49-F238E27FC236}">
                <a16:creationId xmlns:a16="http://schemas.microsoft.com/office/drawing/2014/main" id="{7312905F-29E6-B851-423E-46ECE0C2D032}"/>
              </a:ext>
            </a:extLst>
          </p:cNvPr>
          <p:cNvPicPr>
            <a:picLocks noChangeAspect="1"/>
          </p:cNvPicPr>
          <p:nvPr/>
        </p:nvPicPr>
        <p:blipFill>
          <a:blip r:embed="rId3"/>
          <a:stretch>
            <a:fillRect/>
          </a:stretch>
        </p:blipFill>
        <p:spPr>
          <a:xfrm>
            <a:off x="499866" y="1227029"/>
            <a:ext cx="5596133" cy="4801314"/>
          </a:xfrm>
          <a:prstGeom prst="rect">
            <a:avLst/>
          </a:prstGeom>
        </p:spPr>
      </p:pic>
      <p:sp>
        <p:nvSpPr>
          <p:cNvPr id="3" name="Date Placeholder 31">
            <a:extLst>
              <a:ext uri="{FF2B5EF4-FFF2-40B4-BE49-F238E27FC236}">
                <a16:creationId xmlns:a16="http://schemas.microsoft.com/office/drawing/2014/main" id="{B29E6975-AA9D-F030-DD7C-B091FDCC6B38}"/>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1419301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660BF-E15F-CB1E-7262-BF0118088FC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86EBBAB-2C4E-27C5-A348-810A4B7C2F93}"/>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CB0F0C2E-875B-772C-C097-B3FE94ABC084}"/>
              </a:ext>
            </a:extLst>
          </p:cNvPr>
          <p:cNvSpPr>
            <a:spLocks noGrp="1"/>
          </p:cNvSpPr>
          <p:nvPr>
            <p:ph type="sldNum" sz="quarter" idx="12"/>
          </p:nvPr>
        </p:nvSpPr>
        <p:spPr/>
        <p:txBody>
          <a:bodyPr/>
          <a:lstStyle/>
          <a:p>
            <a:fld id="{80967E29-1480-472A-9FC5-C4768A52587C}" type="slidenum">
              <a:rPr lang="en-US" smtClean="0"/>
              <a:t>38</a:t>
            </a:fld>
            <a:endParaRPr lang="en-US" dirty="0"/>
          </a:p>
        </p:txBody>
      </p:sp>
      <p:sp>
        <p:nvSpPr>
          <p:cNvPr id="5" name="TextBox 4">
            <a:extLst>
              <a:ext uri="{FF2B5EF4-FFF2-40B4-BE49-F238E27FC236}">
                <a16:creationId xmlns:a16="http://schemas.microsoft.com/office/drawing/2014/main" id="{343BC335-AB00-9E17-A37D-F4732A1568A1}"/>
              </a:ext>
            </a:extLst>
          </p:cNvPr>
          <p:cNvSpPr txBox="1"/>
          <p:nvPr/>
        </p:nvSpPr>
        <p:spPr>
          <a:xfrm>
            <a:off x="322580" y="694174"/>
            <a:ext cx="6517640" cy="369332"/>
          </a:xfrm>
          <a:prstGeom prst="rect">
            <a:avLst/>
          </a:prstGeom>
          <a:noFill/>
        </p:spPr>
        <p:txBody>
          <a:bodyPr wrap="square">
            <a:spAutoFit/>
          </a:bodyPr>
          <a:lstStyle/>
          <a:p>
            <a:r>
              <a:rPr lang="en-IN" b="1" dirty="0"/>
              <a:t>📊 Model Results</a:t>
            </a:r>
          </a:p>
        </p:txBody>
      </p:sp>
      <p:graphicFrame>
        <p:nvGraphicFramePr>
          <p:cNvPr id="8" name="Table 7">
            <a:extLst>
              <a:ext uri="{FF2B5EF4-FFF2-40B4-BE49-F238E27FC236}">
                <a16:creationId xmlns:a16="http://schemas.microsoft.com/office/drawing/2014/main" id="{5F02A770-DDD7-C253-490B-BD623D0B8C81}"/>
              </a:ext>
            </a:extLst>
          </p:cNvPr>
          <p:cNvGraphicFramePr>
            <a:graphicFrameLocks noGrp="1"/>
          </p:cNvGraphicFramePr>
          <p:nvPr>
            <p:extLst>
              <p:ext uri="{D42A27DB-BD31-4B8C-83A1-F6EECF244321}">
                <p14:modId xmlns:p14="http://schemas.microsoft.com/office/powerpoint/2010/main" val="1573499888"/>
              </p:ext>
            </p:extLst>
          </p:nvPr>
        </p:nvGraphicFramePr>
        <p:xfrm>
          <a:off x="401320" y="1159371"/>
          <a:ext cx="10515600" cy="731520"/>
        </p:xfrm>
        <a:graphic>
          <a:graphicData uri="http://schemas.openxmlformats.org/drawingml/2006/table">
            <a:tbl>
              <a:tblPr/>
              <a:tblGrid>
                <a:gridCol w="5257800">
                  <a:extLst>
                    <a:ext uri="{9D8B030D-6E8A-4147-A177-3AD203B41FA5}">
                      <a16:colId xmlns:a16="http://schemas.microsoft.com/office/drawing/2014/main" val="2064827833"/>
                    </a:ext>
                  </a:extLst>
                </a:gridCol>
                <a:gridCol w="5257800">
                  <a:extLst>
                    <a:ext uri="{9D8B030D-6E8A-4147-A177-3AD203B41FA5}">
                      <a16:colId xmlns:a16="http://schemas.microsoft.com/office/drawing/2014/main" val="1449546228"/>
                    </a:ext>
                  </a:extLst>
                </a:gridCol>
              </a:tblGrid>
              <a:tr h="0">
                <a:tc>
                  <a:txBody>
                    <a:bodyPr/>
                    <a:lstStyle/>
                    <a:p>
                      <a:r>
                        <a:rPr lang="en-IN"/>
                        <a:t>Metric</a:t>
                      </a:r>
                    </a:p>
                  </a:txBody>
                  <a:tcPr anchor="ctr">
                    <a:lnL>
                      <a:noFill/>
                    </a:lnL>
                    <a:lnR>
                      <a:noFill/>
                    </a:lnR>
                    <a:lnT>
                      <a:noFill/>
                    </a:lnT>
                    <a:lnB>
                      <a:noFill/>
                    </a:lnB>
                    <a:noFill/>
                  </a:tcPr>
                </a:tc>
                <a:tc>
                  <a:txBody>
                    <a:bodyPr/>
                    <a:lstStyle/>
                    <a:p>
                      <a:r>
                        <a:rPr lang="en-IN"/>
                        <a:t>Value</a:t>
                      </a:r>
                    </a:p>
                  </a:txBody>
                  <a:tcPr anchor="ctr">
                    <a:lnL>
                      <a:noFill/>
                    </a:lnL>
                    <a:lnR>
                      <a:noFill/>
                    </a:lnR>
                    <a:lnT>
                      <a:noFill/>
                    </a:lnT>
                    <a:lnB>
                      <a:noFill/>
                    </a:lnB>
                    <a:noFill/>
                  </a:tcPr>
                </a:tc>
                <a:extLst>
                  <a:ext uri="{0D108BD9-81ED-4DB2-BD59-A6C34878D82A}">
                    <a16:rowId xmlns:a16="http://schemas.microsoft.com/office/drawing/2014/main" val="4260570687"/>
                  </a:ext>
                </a:extLst>
              </a:tr>
              <a:tr h="0">
                <a:tc>
                  <a:txBody>
                    <a:bodyPr/>
                    <a:lstStyle/>
                    <a:p>
                      <a:r>
                        <a:rPr lang="en-IN" b="1"/>
                        <a:t>Accuracy</a:t>
                      </a:r>
                      <a:endParaRPr lang="en-IN"/>
                    </a:p>
                  </a:txBody>
                  <a:tcPr anchor="ctr">
                    <a:lnL>
                      <a:noFill/>
                    </a:lnL>
                    <a:lnR>
                      <a:noFill/>
                    </a:lnR>
                    <a:lnT>
                      <a:noFill/>
                    </a:lnT>
                    <a:lnB>
                      <a:noFill/>
                    </a:lnB>
                    <a:noFill/>
                  </a:tcPr>
                </a:tc>
                <a:tc>
                  <a:txBody>
                    <a:bodyPr/>
                    <a:lstStyle/>
                    <a:p>
                      <a:r>
                        <a:rPr lang="en-IN" b="1" dirty="0"/>
                        <a:t>89.38%</a:t>
                      </a:r>
                      <a:endParaRPr lang="en-IN" dirty="0"/>
                    </a:p>
                  </a:txBody>
                  <a:tcPr anchor="ctr">
                    <a:lnL>
                      <a:noFill/>
                    </a:lnL>
                    <a:lnR>
                      <a:noFill/>
                    </a:lnR>
                    <a:lnT>
                      <a:noFill/>
                    </a:lnT>
                    <a:lnB>
                      <a:noFill/>
                    </a:lnB>
                    <a:noFill/>
                  </a:tcPr>
                </a:tc>
                <a:extLst>
                  <a:ext uri="{0D108BD9-81ED-4DB2-BD59-A6C34878D82A}">
                    <a16:rowId xmlns:a16="http://schemas.microsoft.com/office/drawing/2014/main" val="465266973"/>
                  </a:ext>
                </a:extLst>
              </a:tr>
            </a:tbl>
          </a:graphicData>
        </a:graphic>
      </p:graphicFrame>
      <p:graphicFrame>
        <p:nvGraphicFramePr>
          <p:cNvPr id="9" name="Table 8">
            <a:extLst>
              <a:ext uri="{FF2B5EF4-FFF2-40B4-BE49-F238E27FC236}">
                <a16:creationId xmlns:a16="http://schemas.microsoft.com/office/drawing/2014/main" id="{ADAF1635-56F8-1916-1CE0-8823A008579C}"/>
              </a:ext>
            </a:extLst>
          </p:cNvPr>
          <p:cNvGraphicFramePr>
            <a:graphicFrameLocks noGrp="1"/>
          </p:cNvGraphicFramePr>
          <p:nvPr>
            <p:extLst>
              <p:ext uri="{D42A27DB-BD31-4B8C-83A1-F6EECF244321}">
                <p14:modId xmlns:p14="http://schemas.microsoft.com/office/powerpoint/2010/main" val="2041641037"/>
              </p:ext>
            </p:extLst>
          </p:nvPr>
        </p:nvGraphicFramePr>
        <p:xfrm>
          <a:off x="401320" y="2587379"/>
          <a:ext cx="7830819" cy="1097280"/>
        </p:xfrm>
        <a:graphic>
          <a:graphicData uri="http://schemas.openxmlformats.org/drawingml/2006/table">
            <a:tbl>
              <a:tblPr>
                <a:tableStyleId>{9DCAF9ED-07DC-4A11-8D7F-57B35C25682E}</a:tableStyleId>
              </a:tblPr>
              <a:tblGrid>
                <a:gridCol w="2610273">
                  <a:extLst>
                    <a:ext uri="{9D8B030D-6E8A-4147-A177-3AD203B41FA5}">
                      <a16:colId xmlns:a16="http://schemas.microsoft.com/office/drawing/2014/main" val="131349740"/>
                    </a:ext>
                  </a:extLst>
                </a:gridCol>
                <a:gridCol w="2610273">
                  <a:extLst>
                    <a:ext uri="{9D8B030D-6E8A-4147-A177-3AD203B41FA5}">
                      <a16:colId xmlns:a16="http://schemas.microsoft.com/office/drawing/2014/main" val="1849371526"/>
                    </a:ext>
                  </a:extLst>
                </a:gridCol>
                <a:gridCol w="2610273">
                  <a:extLst>
                    <a:ext uri="{9D8B030D-6E8A-4147-A177-3AD203B41FA5}">
                      <a16:colId xmlns:a16="http://schemas.microsoft.com/office/drawing/2014/main" val="32922908"/>
                    </a:ext>
                  </a:extLst>
                </a:gridCol>
              </a:tblGrid>
              <a:tr h="0">
                <a:tc>
                  <a:txBody>
                    <a:bodyPr/>
                    <a:lstStyle/>
                    <a:p>
                      <a:endParaRPr lang="en-IN"/>
                    </a:p>
                  </a:txBody>
                  <a:tcPr anchor="ctr"/>
                </a:tc>
                <a:tc>
                  <a:txBody>
                    <a:bodyPr/>
                    <a:lstStyle/>
                    <a:p>
                      <a:r>
                        <a:rPr lang="en-IN"/>
                        <a:t>Predicted No</a:t>
                      </a:r>
                    </a:p>
                  </a:txBody>
                  <a:tcPr anchor="ctr"/>
                </a:tc>
                <a:tc>
                  <a:txBody>
                    <a:bodyPr/>
                    <a:lstStyle/>
                    <a:p>
                      <a:r>
                        <a:rPr lang="en-IN"/>
                        <a:t>Predicted Yes</a:t>
                      </a:r>
                    </a:p>
                  </a:txBody>
                  <a:tcPr anchor="ctr"/>
                </a:tc>
                <a:extLst>
                  <a:ext uri="{0D108BD9-81ED-4DB2-BD59-A6C34878D82A}">
                    <a16:rowId xmlns:a16="http://schemas.microsoft.com/office/drawing/2014/main" val="3961233467"/>
                  </a:ext>
                </a:extLst>
              </a:tr>
              <a:tr h="0">
                <a:tc>
                  <a:txBody>
                    <a:bodyPr/>
                    <a:lstStyle/>
                    <a:p>
                      <a:r>
                        <a:rPr lang="en-IN"/>
                        <a:t>Actual No</a:t>
                      </a:r>
                    </a:p>
                  </a:txBody>
                  <a:tcPr anchor="ctr"/>
                </a:tc>
                <a:tc>
                  <a:txBody>
                    <a:bodyPr/>
                    <a:lstStyle/>
                    <a:p>
                      <a:r>
                        <a:rPr lang="en-IN" b="1"/>
                        <a:t>4024 (TN)</a:t>
                      </a:r>
                      <a:endParaRPr lang="en-IN"/>
                    </a:p>
                  </a:txBody>
                  <a:tcPr anchor="ctr"/>
                </a:tc>
                <a:tc>
                  <a:txBody>
                    <a:bodyPr/>
                    <a:lstStyle/>
                    <a:p>
                      <a:r>
                        <a:rPr lang="en-IN" b="1"/>
                        <a:t>144 (FP)</a:t>
                      </a:r>
                      <a:endParaRPr lang="en-IN"/>
                    </a:p>
                  </a:txBody>
                  <a:tcPr anchor="ctr"/>
                </a:tc>
                <a:extLst>
                  <a:ext uri="{0D108BD9-81ED-4DB2-BD59-A6C34878D82A}">
                    <a16:rowId xmlns:a16="http://schemas.microsoft.com/office/drawing/2014/main" val="4004247960"/>
                  </a:ext>
                </a:extLst>
              </a:tr>
              <a:tr h="0">
                <a:tc>
                  <a:txBody>
                    <a:bodyPr/>
                    <a:lstStyle/>
                    <a:p>
                      <a:r>
                        <a:rPr lang="en-IN" dirty="0"/>
                        <a:t>Actual Yes</a:t>
                      </a:r>
                    </a:p>
                  </a:txBody>
                  <a:tcPr anchor="ctr"/>
                </a:tc>
                <a:tc>
                  <a:txBody>
                    <a:bodyPr/>
                    <a:lstStyle/>
                    <a:p>
                      <a:r>
                        <a:rPr lang="en-IN" b="1"/>
                        <a:t>513 (FN)</a:t>
                      </a:r>
                      <a:endParaRPr lang="en-IN"/>
                    </a:p>
                  </a:txBody>
                  <a:tcPr anchor="ctr"/>
                </a:tc>
                <a:tc>
                  <a:txBody>
                    <a:bodyPr/>
                    <a:lstStyle/>
                    <a:p>
                      <a:r>
                        <a:rPr lang="en-IN" b="1" dirty="0"/>
                        <a:t>1511 (TP)</a:t>
                      </a:r>
                      <a:endParaRPr lang="en-IN" dirty="0"/>
                    </a:p>
                  </a:txBody>
                  <a:tcPr anchor="ctr"/>
                </a:tc>
                <a:extLst>
                  <a:ext uri="{0D108BD9-81ED-4DB2-BD59-A6C34878D82A}">
                    <a16:rowId xmlns:a16="http://schemas.microsoft.com/office/drawing/2014/main" val="624241788"/>
                  </a:ext>
                </a:extLst>
              </a:tr>
            </a:tbl>
          </a:graphicData>
        </a:graphic>
      </p:graphicFrame>
      <p:sp>
        <p:nvSpPr>
          <p:cNvPr id="10" name="Rectangle 2">
            <a:extLst>
              <a:ext uri="{FF2B5EF4-FFF2-40B4-BE49-F238E27FC236}">
                <a16:creationId xmlns:a16="http://schemas.microsoft.com/office/drawing/2014/main" id="{8A5EAA14-4B75-006C-6BDF-2F1AB72C0B40}"/>
              </a:ext>
            </a:extLst>
          </p:cNvPr>
          <p:cNvSpPr>
            <a:spLocks noChangeArrowheads="1"/>
          </p:cNvSpPr>
          <p:nvPr/>
        </p:nvSpPr>
        <p:spPr bwMode="auto">
          <a:xfrm>
            <a:off x="322580" y="21991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Confusion Matrix</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1185303A-DA81-FC14-EB45-20EB1B4041FB}"/>
              </a:ext>
            </a:extLst>
          </p:cNvPr>
          <p:cNvSpPr txBox="1"/>
          <p:nvPr/>
        </p:nvSpPr>
        <p:spPr>
          <a:xfrm>
            <a:off x="322580" y="4180187"/>
            <a:ext cx="6096000" cy="1477328"/>
          </a:xfrm>
          <a:prstGeom prst="rect">
            <a:avLst/>
          </a:prstGeom>
          <a:noFill/>
        </p:spPr>
        <p:txBody>
          <a:bodyPr wrap="square">
            <a:spAutoFit/>
          </a:bodyPr>
          <a:lstStyle/>
          <a:p>
            <a:pPr>
              <a:buNone/>
            </a:pPr>
            <a:r>
              <a:rPr lang="en-US" b="1" dirty="0"/>
              <a:t>📌 Insights</a:t>
            </a:r>
          </a:p>
          <a:p>
            <a:pPr>
              <a:buFont typeface="Arial" panose="020B0604020202020204" pitchFamily="34" charset="0"/>
              <a:buChar char="•"/>
            </a:pPr>
            <a:r>
              <a:rPr lang="en-US" dirty="0"/>
              <a:t>✅ High accuracy in identifying </a:t>
            </a:r>
            <a:r>
              <a:rPr lang="en-US" b="1" dirty="0"/>
              <a:t>not successful</a:t>
            </a:r>
            <a:r>
              <a:rPr lang="en-US" dirty="0"/>
              <a:t> restaurants.</a:t>
            </a:r>
          </a:p>
          <a:p>
            <a:pPr>
              <a:buFont typeface="Arial" panose="020B0604020202020204" pitchFamily="34" charset="0"/>
              <a:buChar char="•"/>
            </a:pPr>
            <a:r>
              <a:rPr lang="en-US" dirty="0"/>
              <a:t>⚠️ Some </a:t>
            </a:r>
            <a:r>
              <a:rPr lang="en-US" b="1" dirty="0"/>
              <a:t>successful</a:t>
            </a:r>
            <a:r>
              <a:rPr lang="en-US" dirty="0"/>
              <a:t> restaurants were missed (false negatives).</a:t>
            </a:r>
          </a:p>
          <a:p>
            <a:pPr>
              <a:buFont typeface="Arial" panose="020B0604020202020204" pitchFamily="34" charset="0"/>
              <a:buChar char="•"/>
            </a:pPr>
            <a:r>
              <a:rPr lang="en-US" dirty="0"/>
              <a:t>Overall, a </a:t>
            </a:r>
            <a:r>
              <a:rPr lang="en-US" b="1" dirty="0"/>
              <a:t>strong classification model</a:t>
            </a:r>
            <a:r>
              <a:rPr lang="en-US" dirty="0"/>
              <a:t>.</a:t>
            </a:r>
          </a:p>
        </p:txBody>
      </p:sp>
      <p:sp>
        <p:nvSpPr>
          <p:cNvPr id="19" name="TextBox 18">
            <a:extLst>
              <a:ext uri="{FF2B5EF4-FFF2-40B4-BE49-F238E27FC236}">
                <a16:creationId xmlns:a16="http://schemas.microsoft.com/office/drawing/2014/main" id="{5E9E1223-1764-9694-D47D-B1CB5125B3A4}"/>
              </a:ext>
            </a:extLst>
          </p:cNvPr>
          <p:cNvSpPr txBox="1"/>
          <p:nvPr/>
        </p:nvSpPr>
        <p:spPr>
          <a:xfrm>
            <a:off x="6418580" y="4180186"/>
            <a:ext cx="5450840" cy="1200329"/>
          </a:xfrm>
          <a:prstGeom prst="rect">
            <a:avLst/>
          </a:prstGeom>
          <a:noFill/>
        </p:spPr>
        <p:txBody>
          <a:bodyPr wrap="square">
            <a:spAutoFit/>
          </a:bodyPr>
          <a:lstStyle/>
          <a:p>
            <a:pPr>
              <a:buNone/>
            </a:pPr>
            <a:r>
              <a:rPr lang="en-US" b="1" dirty="0"/>
              <a:t>🧭 Next Steps</a:t>
            </a:r>
          </a:p>
          <a:p>
            <a:pPr>
              <a:buFont typeface="Arial" panose="020B0604020202020204" pitchFamily="34" charset="0"/>
              <a:buChar char="•"/>
            </a:pPr>
            <a:r>
              <a:rPr lang="en-US" dirty="0"/>
              <a:t>Try models like </a:t>
            </a:r>
            <a:r>
              <a:rPr lang="en-US" b="1" dirty="0"/>
              <a:t>Random Forest</a:t>
            </a:r>
            <a:r>
              <a:rPr lang="en-US" dirty="0"/>
              <a:t> or </a:t>
            </a:r>
            <a:r>
              <a:rPr lang="en-US" b="1" dirty="0" err="1"/>
              <a:t>XGBoost</a:t>
            </a:r>
            <a:endParaRPr lang="en-US" dirty="0"/>
          </a:p>
          <a:p>
            <a:pPr>
              <a:buFont typeface="Arial" panose="020B0604020202020204" pitchFamily="34" charset="0"/>
              <a:buChar char="•"/>
            </a:pPr>
            <a:r>
              <a:rPr lang="en-US" dirty="0"/>
              <a:t>Use </a:t>
            </a:r>
            <a:r>
              <a:rPr lang="en-US" b="1" dirty="0"/>
              <a:t>Cross-validation</a:t>
            </a:r>
            <a:r>
              <a:rPr lang="en-US" dirty="0"/>
              <a:t> for reliability</a:t>
            </a:r>
          </a:p>
          <a:p>
            <a:pPr>
              <a:buFont typeface="Arial" panose="020B0604020202020204" pitchFamily="34" charset="0"/>
              <a:buChar char="•"/>
            </a:pPr>
            <a:r>
              <a:rPr lang="en-US" dirty="0"/>
              <a:t>Explore </a:t>
            </a:r>
            <a:r>
              <a:rPr lang="en-US" b="1" dirty="0"/>
              <a:t>feature importance</a:t>
            </a:r>
            <a:r>
              <a:rPr lang="en-US" dirty="0"/>
              <a:t> to understand key drivers</a:t>
            </a:r>
          </a:p>
        </p:txBody>
      </p:sp>
      <p:sp>
        <p:nvSpPr>
          <p:cNvPr id="2" name="Date Placeholder 31">
            <a:extLst>
              <a:ext uri="{FF2B5EF4-FFF2-40B4-BE49-F238E27FC236}">
                <a16:creationId xmlns:a16="http://schemas.microsoft.com/office/drawing/2014/main" id="{4E230580-A441-DBBF-1D5E-6518958E2BCB}"/>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214077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BE5C8-A3E1-29B0-66AC-BF470213A4F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98406FF-B378-A80C-1AD0-85DB2D48E8C9}"/>
              </a:ext>
            </a:extLst>
          </p:cNvPr>
          <p:cNvSpPr>
            <a:spLocks noGrp="1"/>
          </p:cNvSpPr>
          <p:nvPr>
            <p:ph type="ctrTitle"/>
          </p:nvPr>
        </p:nvSpPr>
        <p:spPr>
          <a:xfrm>
            <a:off x="2153265" y="2267873"/>
            <a:ext cx="4463845" cy="2577893"/>
          </a:xfrm>
        </p:spPr>
        <p:txBody>
          <a:bodyPr>
            <a:normAutofit/>
          </a:bodyPr>
          <a:lstStyle/>
          <a:p>
            <a:r>
              <a:rPr lang="en-IN" sz="2000" dirty="0"/>
              <a:t>Decision Tree</a:t>
            </a:r>
            <a:br>
              <a:rPr lang="en-IN" sz="2000" dirty="0"/>
            </a:br>
            <a:r>
              <a:rPr lang="en-IN" sz="2000" dirty="0"/>
              <a:t>Classifier</a:t>
            </a:r>
            <a:br>
              <a:rPr lang="en-IN" sz="2000" dirty="0"/>
            </a:br>
            <a:r>
              <a:rPr lang="en-IN" sz="2000" dirty="0"/>
              <a:t>Model</a:t>
            </a:r>
            <a:endParaRPr lang="en-US" sz="2000" dirty="0"/>
          </a:p>
        </p:txBody>
      </p:sp>
      <p:pic>
        <p:nvPicPr>
          <p:cNvPr id="11" name="Picture Placeholder 10" descr="Colourful Donuts">
            <a:extLst>
              <a:ext uri="{FF2B5EF4-FFF2-40B4-BE49-F238E27FC236}">
                <a16:creationId xmlns:a16="http://schemas.microsoft.com/office/drawing/2014/main" id="{6789627B-0DA6-5867-E967-367A57992A9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1238931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2153265" y="2267873"/>
            <a:ext cx="4463845" cy="2577893"/>
          </a:xfrm>
        </p:spPr>
        <p:txBody>
          <a:bodyPr>
            <a:normAutofit/>
          </a:bodyPr>
          <a:lstStyle/>
          <a:p>
            <a:r>
              <a:rPr lang="en-IN" sz="2000" dirty="0"/>
              <a:t>Data Collection</a:t>
            </a:r>
            <a:br>
              <a:rPr lang="en-IN" sz="2000" dirty="0"/>
            </a:br>
            <a:r>
              <a:rPr lang="en-IN" sz="2000" dirty="0"/>
              <a:t>&amp;</a:t>
            </a:r>
            <a:br>
              <a:rPr lang="en-IN" sz="2000" dirty="0"/>
            </a:br>
            <a:r>
              <a:rPr lang="en-IN" sz="2000" dirty="0"/>
              <a:t>Understanding</a:t>
            </a:r>
            <a:endParaRPr lang="en-US" sz="2000" dirty="0"/>
          </a:p>
        </p:txBody>
      </p:sp>
      <p:pic>
        <p:nvPicPr>
          <p:cNvPr id="11" name="Picture Placeholder 10" descr="Colourful Donuts">
            <a:extLst>
              <a:ext uri="{FF2B5EF4-FFF2-40B4-BE49-F238E27FC236}">
                <a16:creationId xmlns:a16="http://schemas.microsoft.com/office/drawing/2014/main" id="{7211D86F-DB68-4879-9A8B-01A00B6E638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712774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DCC02-9E0E-9391-C038-34DA838F0EDA}"/>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4B8DD854-1731-5150-B0C6-FD806A26C1F1}"/>
              </a:ext>
            </a:extLst>
          </p:cNvPr>
          <p:cNvSpPr>
            <a:spLocks noGrp="1"/>
          </p:cNvSpPr>
          <p:nvPr>
            <p:ph type="title"/>
          </p:nvPr>
        </p:nvSpPr>
        <p:spPr>
          <a:xfrm>
            <a:off x="153326" y="583895"/>
            <a:ext cx="11538808" cy="958261"/>
          </a:xfrm>
        </p:spPr>
        <p:txBody>
          <a:bodyPr>
            <a:noAutofit/>
          </a:bodyPr>
          <a:lstStyle/>
          <a:p>
            <a:pPr marL="285750" indent="-285750">
              <a:buFont typeface="Wingdings" panose="05000000000000000000" pitchFamily="2" charset="2"/>
              <a:buChar char="Ø"/>
            </a:pPr>
            <a:r>
              <a:rPr lang="en-US" sz="2000" b="1" i="0" dirty="0">
                <a:effectLst/>
                <a:latin typeface="system-ui"/>
              </a:rPr>
              <a:t> Classify restaurants into high-rated (≥ 3.5) and low-rated (&lt; 3.5) categories using a Decision Tree model based on votes, cost, online order, and table booking.</a:t>
            </a:r>
            <a:endParaRPr lang="en-US" sz="2000" dirty="0">
              <a:latin typeface="+mn-lt"/>
            </a:endParaRPr>
          </a:p>
        </p:txBody>
      </p:sp>
      <p:sp>
        <p:nvSpPr>
          <p:cNvPr id="6" name="Footer Placeholder 5">
            <a:extLst>
              <a:ext uri="{FF2B5EF4-FFF2-40B4-BE49-F238E27FC236}">
                <a16:creationId xmlns:a16="http://schemas.microsoft.com/office/drawing/2014/main" id="{10830541-EF94-AFA2-9A5B-DD5934FE9D5D}"/>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D33A2C0A-03F1-1696-7C41-575AA60D92FC}"/>
              </a:ext>
            </a:extLst>
          </p:cNvPr>
          <p:cNvSpPr>
            <a:spLocks noGrp="1"/>
          </p:cNvSpPr>
          <p:nvPr>
            <p:ph type="sldNum" sz="quarter" idx="12"/>
          </p:nvPr>
        </p:nvSpPr>
        <p:spPr/>
        <p:txBody>
          <a:bodyPr/>
          <a:lstStyle/>
          <a:p>
            <a:fld id="{80967E29-1480-472A-9FC5-C4768A52587C}" type="slidenum">
              <a:rPr lang="en-US" smtClean="0"/>
              <a:t>40</a:t>
            </a:fld>
            <a:endParaRPr lang="en-US" dirty="0"/>
          </a:p>
        </p:txBody>
      </p:sp>
      <p:pic>
        <p:nvPicPr>
          <p:cNvPr id="4" name="Picture 3">
            <a:extLst>
              <a:ext uri="{FF2B5EF4-FFF2-40B4-BE49-F238E27FC236}">
                <a16:creationId xmlns:a16="http://schemas.microsoft.com/office/drawing/2014/main" id="{2F6529F9-48EC-D7B7-4041-1E4F1726A16E}"/>
              </a:ext>
            </a:extLst>
          </p:cNvPr>
          <p:cNvPicPr>
            <a:picLocks noChangeAspect="1"/>
          </p:cNvPicPr>
          <p:nvPr/>
        </p:nvPicPr>
        <p:blipFill>
          <a:blip r:embed="rId3"/>
          <a:stretch>
            <a:fillRect/>
          </a:stretch>
        </p:blipFill>
        <p:spPr>
          <a:xfrm>
            <a:off x="302256" y="1754628"/>
            <a:ext cx="5275584" cy="3741932"/>
          </a:xfrm>
          <a:prstGeom prst="rect">
            <a:avLst/>
          </a:prstGeom>
        </p:spPr>
      </p:pic>
      <p:sp>
        <p:nvSpPr>
          <p:cNvPr id="10" name="TextBox 9">
            <a:extLst>
              <a:ext uri="{FF2B5EF4-FFF2-40B4-BE49-F238E27FC236}">
                <a16:creationId xmlns:a16="http://schemas.microsoft.com/office/drawing/2014/main" id="{F38B9040-736D-0A86-60A9-0A254ED91FE5}"/>
              </a:ext>
            </a:extLst>
          </p:cNvPr>
          <p:cNvSpPr txBox="1"/>
          <p:nvPr/>
        </p:nvSpPr>
        <p:spPr>
          <a:xfrm>
            <a:off x="6441440" y="1619796"/>
            <a:ext cx="6096000" cy="1200329"/>
          </a:xfrm>
          <a:prstGeom prst="rect">
            <a:avLst/>
          </a:prstGeom>
          <a:noFill/>
        </p:spPr>
        <p:txBody>
          <a:bodyPr wrap="square">
            <a:spAutoFit/>
          </a:bodyPr>
          <a:lstStyle/>
          <a:p>
            <a:pPr>
              <a:buNone/>
            </a:pPr>
            <a:r>
              <a:rPr lang="en-US" b="1" dirty="0"/>
              <a:t>🎯 Objective</a:t>
            </a:r>
          </a:p>
          <a:p>
            <a:pPr>
              <a:buNone/>
            </a:pPr>
            <a:r>
              <a:rPr lang="en-US" dirty="0"/>
              <a:t>Classify restaurants as:</a:t>
            </a:r>
          </a:p>
          <a:p>
            <a:pPr>
              <a:buFont typeface="Arial" panose="020B0604020202020204" pitchFamily="34" charset="0"/>
              <a:buChar char="•"/>
            </a:pPr>
            <a:r>
              <a:rPr lang="en-US" b="1" dirty="0"/>
              <a:t>High-rated</a:t>
            </a:r>
            <a:r>
              <a:rPr lang="en-US" dirty="0"/>
              <a:t> (rating ≥ 3.5)</a:t>
            </a:r>
          </a:p>
          <a:p>
            <a:pPr>
              <a:buFont typeface="Arial" panose="020B0604020202020204" pitchFamily="34" charset="0"/>
              <a:buChar char="•"/>
            </a:pPr>
            <a:r>
              <a:rPr lang="en-US" b="1" dirty="0"/>
              <a:t>Low-rated</a:t>
            </a:r>
            <a:r>
              <a:rPr lang="en-US" dirty="0"/>
              <a:t> (rating &lt; 3.5)</a:t>
            </a:r>
          </a:p>
        </p:txBody>
      </p:sp>
      <p:sp>
        <p:nvSpPr>
          <p:cNvPr id="13" name="TextBox 12">
            <a:extLst>
              <a:ext uri="{FF2B5EF4-FFF2-40B4-BE49-F238E27FC236}">
                <a16:creationId xmlns:a16="http://schemas.microsoft.com/office/drawing/2014/main" id="{A36FBF13-C117-3411-9C6B-04301E81E2FC}"/>
              </a:ext>
            </a:extLst>
          </p:cNvPr>
          <p:cNvSpPr txBox="1"/>
          <p:nvPr/>
        </p:nvSpPr>
        <p:spPr>
          <a:xfrm>
            <a:off x="6355080" y="3105834"/>
            <a:ext cx="6268720" cy="646331"/>
          </a:xfrm>
          <a:prstGeom prst="rect">
            <a:avLst/>
          </a:prstGeom>
          <a:noFill/>
        </p:spPr>
        <p:txBody>
          <a:bodyPr wrap="square">
            <a:spAutoFit/>
          </a:bodyPr>
          <a:lstStyle/>
          <a:p>
            <a:pPr>
              <a:buNone/>
            </a:pPr>
            <a:r>
              <a:rPr lang="en-IN" b="1" dirty="0"/>
              <a:t>🧪 Model Accuracy</a:t>
            </a:r>
          </a:p>
          <a:p>
            <a:r>
              <a:rPr lang="en-IN" dirty="0"/>
              <a:t>✅ </a:t>
            </a:r>
            <a:r>
              <a:rPr lang="en-IN" b="1" dirty="0"/>
              <a:t>Accuracy</a:t>
            </a:r>
            <a:r>
              <a:rPr lang="en-IN" dirty="0"/>
              <a:t>: </a:t>
            </a:r>
            <a:r>
              <a:rPr lang="en-IN" b="1" dirty="0"/>
              <a:t>85.13%</a:t>
            </a:r>
            <a:endParaRPr lang="en-IN" dirty="0"/>
          </a:p>
        </p:txBody>
      </p:sp>
      <p:graphicFrame>
        <p:nvGraphicFramePr>
          <p:cNvPr id="14" name="Table 13">
            <a:extLst>
              <a:ext uri="{FF2B5EF4-FFF2-40B4-BE49-F238E27FC236}">
                <a16:creationId xmlns:a16="http://schemas.microsoft.com/office/drawing/2014/main" id="{6B957E44-66BB-F051-0437-099BFC67937A}"/>
              </a:ext>
            </a:extLst>
          </p:cNvPr>
          <p:cNvGraphicFramePr>
            <a:graphicFrameLocks noGrp="1"/>
          </p:cNvGraphicFramePr>
          <p:nvPr>
            <p:extLst>
              <p:ext uri="{D42A27DB-BD31-4B8C-83A1-F6EECF244321}">
                <p14:modId xmlns:p14="http://schemas.microsoft.com/office/powerpoint/2010/main" val="272048018"/>
              </p:ext>
            </p:extLst>
          </p:nvPr>
        </p:nvGraphicFramePr>
        <p:xfrm>
          <a:off x="6085840" y="4219168"/>
          <a:ext cx="5049519" cy="1645920"/>
        </p:xfrm>
        <a:graphic>
          <a:graphicData uri="http://schemas.openxmlformats.org/drawingml/2006/table">
            <a:tbl>
              <a:tblPr>
                <a:tableStyleId>{5DA37D80-6434-44D0-A028-1B22A696006F}</a:tableStyleId>
              </a:tblPr>
              <a:tblGrid>
                <a:gridCol w="1452879">
                  <a:extLst>
                    <a:ext uri="{9D8B030D-6E8A-4147-A177-3AD203B41FA5}">
                      <a16:colId xmlns:a16="http://schemas.microsoft.com/office/drawing/2014/main" val="946923255"/>
                    </a:ext>
                  </a:extLst>
                </a:gridCol>
                <a:gridCol w="1913467">
                  <a:extLst>
                    <a:ext uri="{9D8B030D-6E8A-4147-A177-3AD203B41FA5}">
                      <a16:colId xmlns:a16="http://schemas.microsoft.com/office/drawing/2014/main" val="204488221"/>
                    </a:ext>
                  </a:extLst>
                </a:gridCol>
                <a:gridCol w="1683173">
                  <a:extLst>
                    <a:ext uri="{9D8B030D-6E8A-4147-A177-3AD203B41FA5}">
                      <a16:colId xmlns:a16="http://schemas.microsoft.com/office/drawing/2014/main" val="1720529393"/>
                    </a:ext>
                  </a:extLst>
                </a:gridCol>
              </a:tblGrid>
              <a:tr h="0">
                <a:tc>
                  <a:txBody>
                    <a:bodyPr/>
                    <a:lstStyle/>
                    <a:p>
                      <a:endParaRPr lang="en-IN" dirty="0"/>
                    </a:p>
                  </a:txBody>
                  <a:tcPr anchor="ctr"/>
                </a:tc>
                <a:tc>
                  <a:txBody>
                    <a:bodyPr/>
                    <a:lstStyle/>
                    <a:p>
                      <a:r>
                        <a:rPr lang="en-IN"/>
                        <a:t>Predicted Low</a:t>
                      </a:r>
                    </a:p>
                  </a:txBody>
                  <a:tcPr anchor="ctr"/>
                </a:tc>
                <a:tc>
                  <a:txBody>
                    <a:bodyPr/>
                    <a:lstStyle/>
                    <a:p>
                      <a:r>
                        <a:rPr lang="en-IN"/>
                        <a:t>Predicted High</a:t>
                      </a:r>
                    </a:p>
                  </a:txBody>
                  <a:tcPr anchor="ctr"/>
                </a:tc>
                <a:extLst>
                  <a:ext uri="{0D108BD9-81ED-4DB2-BD59-A6C34878D82A}">
                    <a16:rowId xmlns:a16="http://schemas.microsoft.com/office/drawing/2014/main" val="1651401224"/>
                  </a:ext>
                </a:extLst>
              </a:tr>
              <a:tr h="0">
                <a:tc>
                  <a:txBody>
                    <a:bodyPr/>
                    <a:lstStyle/>
                    <a:p>
                      <a:r>
                        <a:rPr lang="en-IN" b="1"/>
                        <a:t>Actual Low (0)</a:t>
                      </a:r>
                      <a:endParaRPr lang="en-IN"/>
                    </a:p>
                  </a:txBody>
                  <a:tcPr anchor="ctr"/>
                </a:tc>
                <a:tc>
                  <a:txBody>
                    <a:bodyPr/>
                    <a:lstStyle/>
                    <a:p>
                      <a:r>
                        <a:rPr lang="en-IN"/>
                        <a:t>2082 (✔️)</a:t>
                      </a:r>
                    </a:p>
                  </a:txBody>
                  <a:tcPr anchor="ctr"/>
                </a:tc>
                <a:tc>
                  <a:txBody>
                    <a:bodyPr/>
                    <a:lstStyle/>
                    <a:p>
                      <a:r>
                        <a:rPr lang="en-IN"/>
                        <a:t>639 (❌)</a:t>
                      </a:r>
                    </a:p>
                  </a:txBody>
                  <a:tcPr anchor="ctr"/>
                </a:tc>
                <a:extLst>
                  <a:ext uri="{0D108BD9-81ED-4DB2-BD59-A6C34878D82A}">
                    <a16:rowId xmlns:a16="http://schemas.microsoft.com/office/drawing/2014/main" val="191412982"/>
                  </a:ext>
                </a:extLst>
              </a:tr>
              <a:tr h="0">
                <a:tc>
                  <a:txBody>
                    <a:bodyPr/>
                    <a:lstStyle/>
                    <a:p>
                      <a:r>
                        <a:rPr lang="en-IN" b="1"/>
                        <a:t>Actual High (1)</a:t>
                      </a:r>
                      <a:endParaRPr lang="en-IN"/>
                    </a:p>
                  </a:txBody>
                  <a:tcPr anchor="ctr"/>
                </a:tc>
                <a:tc>
                  <a:txBody>
                    <a:bodyPr/>
                    <a:lstStyle/>
                    <a:p>
                      <a:r>
                        <a:rPr lang="en-IN" dirty="0"/>
                        <a:t>742 (❌)</a:t>
                      </a:r>
                    </a:p>
                  </a:txBody>
                  <a:tcPr anchor="ctr"/>
                </a:tc>
                <a:tc>
                  <a:txBody>
                    <a:bodyPr/>
                    <a:lstStyle/>
                    <a:p>
                      <a:r>
                        <a:rPr lang="en-IN" dirty="0"/>
                        <a:t>5825 (✔️)</a:t>
                      </a:r>
                    </a:p>
                  </a:txBody>
                  <a:tcPr anchor="ctr"/>
                </a:tc>
                <a:extLst>
                  <a:ext uri="{0D108BD9-81ED-4DB2-BD59-A6C34878D82A}">
                    <a16:rowId xmlns:a16="http://schemas.microsoft.com/office/drawing/2014/main" val="2839149834"/>
                  </a:ext>
                </a:extLst>
              </a:tr>
            </a:tbl>
          </a:graphicData>
        </a:graphic>
      </p:graphicFrame>
      <p:sp>
        <p:nvSpPr>
          <p:cNvPr id="19" name="TextBox 18">
            <a:extLst>
              <a:ext uri="{FF2B5EF4-FFF2-40B4-BE49-F238E27FC236}">
                <a16:creationId xmlns:a16="http://schemas.microsoft.com/office/drawing/2014/main" id="{F2774189-8403-D1DF-5D3F-5943B2DD2459}"/>
              </a:ext>
            </a:extLst>
          </p:cNvPr>
          <p:cNvSpPr txBox="1"/>
          <p:nvPr/>
        </p:nvSpPr>
        <p:spPr>
          <a:xfrm>
            <a:off x="5922730" y="3752901"/>
            <a:ext cx="6314440" cy="369332"/>
          </a:xfrm>
          <a:prstGeom prst="rect">
            <a:avLst/>
          </a:prstGeom>
          <a:noFill/>
        </p:spPr>
        <p:txBody>
          <a:bodyPr wrap="square">
            <a:spAutoFit/>
          </a:bodyPr>
          <a:lstStyle/>
          <a:p>
            <a:r>
              <a:rPr lang="en-IN" dirty="0"/>
              <a:t>📊 </a:t>
            </a:r>
            <a:r>
              <a:rPr lang="en-IN" b="1" dirty="0"/>
              <a:t>Confusion Matrix</a:t>
            </a:r>
            <a:endParaRPr lang="en-IN" dirty="0"/>
          </a:p>
        </p:txBody>
      </p:sp>
      <p:sp>
        <p:nvSpPr>
          <p:cNvPr id="2" name="Date Placeholder 31">
            <a:extLst>
              <a:ext uri="{FF2B5EF4-FFF2-40B4-BE49-F238E27FC236}">
                <a16:creationId xmlns:a16="http://schemas.microsoft.com/office/drawing/2014/main" id="{941AF0B7-ECE9-81DC-633D-8C0E4EB8483F}"/>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2649384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B7B4B2-055E-3A26-C1D1-5CFB719B5BE8}"/>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5" name="Slide Number Placeholder 4">
            <a:extLst>
              <a:ext uri="{FF2B5EF4-FFF2-40B4-BE49-F238E27FC236}">
                <a16:creationId xmlns:a16="http://schemas.microsoft.com/office/drawing/2014/main" id="{7791EAF7-5E63-4C52-D38B-427E0D6574E0}"/>
              </a:ext>
            </a:extLst>
          </p:cNvPr>
          <p:cNvSpPr>
            <a:spLocks noGrp="1"/>
          </p:cNvSpPr>
          <p:nvPr>
            <p:ph type="sldNum" sz="quarter" idx="12"/>
          </p:nvPr>
        </p:nvSpPr>
        <p:spPr/>
        <p:txBody>
          <a:bodyPr/>
          <a:lstStyle/>
          <a:p>
            <a:fld id="{80967E29-1480-472A-9FC5-C4768A52587C}" type="slidenum">
              <a:rPr lang="en-US" smtClean="0"/>
              <a:t>41</a:t>
            </a:fld>
            <a:endParaRPr lang="en-US" dirty="0"/>
          </a:p>
        </p:txBody>
      </p:sp>
      <p:sp>
        <p:nvSpPr>
          <p:cNvPr id="9" name="TextBox 8">
            <a:extLst>
              <a:ext uri="{FF2B5EF4-FFF2-40B4-BE49-F238E27FC236}">
                <a16:creationId xmlns:a16="http://schemas.microsoft.com/office/drawing/2014/main" id="{D5794F82-941B-EF5A-F328-B6FBDCB23C01}"/>
              </a:ext>
            </a:extLst>
          </p:cNvPr>
          <p:cNvSpPr txBox="1"/>
          <p:nvPr/>
        </p:nvSpPr>
        <p:spPr>
          <a:xfrm>
            <a:off x="1391920" y="136525"/>
            <a:ext cx="6096000" cy="369332"/>
          </a:xfrm>
          <a:prstGeom prst="rect">
            <a:avLst/>
          </a:prstGeom>
          <a:noFill/>
        </p:spPr>
        <p:txBody>
          <a:bodyPr wrap="square">
            <a:spAutoFit/>
          </a:bodyPr>
          <a:lstStyle/>
          <a:p>
            <a:r>
              <a:rPr lang="en-IN" b="1" dirty="0"/>
              <a:t>📈 Performance Metrics</a:t>
            </a:r>
          </a:p>
        </p:txBody>
      </p:sp>
      <p:graphicFrame>
        <p:nvGraphicFramePr>
          <p:cNvPr id="10" name="Table 9">
            <a:extLst>
              <a:ext uri="{FF2B5EF4-FFF2-40B4-BE49-F238E27FC236}">
                <a16:creationId xmlns:a16="http://schemas.microsoft.com/office/drawing/2014/main" id="{E688C9FF-EA2A-0A31-3094-21F9B0F48BD4}"/>
              </a:ext>
            </a:extLst>
          </p:cNvPr>
          <p:cNvGraphicFramePr>
            <a:graphicFrameLocks noGrp="1"/>
          </p:cNvGraphicFramePr>
          <p:nvPr>
            <p:extLst>
              <p:ext uri="{D42A27DB-BD31-4B8C-83A1-F6EECF244321}">
                <p14:modId xmlns:p14="http://schemas.microsoft.com/office/powerpoint/2010/main" val="3963419521"/>
              </p:ext>
            </p:extLst>
          </p:nvPr>
        </p:nvGraphicFramePr>
        <p:xfrm>
          <a:off x="208280" y="729774"/>
          <a:ext cx="6395720" cy="1097280"/>
        </p:xfrm>
        <a:graphic>
          <a:graphicData uri="http://schemas.openxmlformats.org/drawingml/2006/table">
            <a:tbl>
              <a:tblPr>
                <a:tableStyleId>{BDBED569-4797-4DF1-A0F4-6AAB3CD982D8}</a:tableStyleId>
              </a:tblPr>
              <a:tblGrid>
                <a:gridCol w="1598930">
                  <a:extLst>
                    <a:ext uri="{9D8B030D-6E8A-4147-A177-3AD203B41FA5}">
                      <a16:colId xmlns:a16="http://schemas.microsoft.com/office/drawing/2014/main" val="3346704101"/>
                    </a:ext>
                  </a:extLst>
                </a:gridCol>
                <a:gridCol w="1598930">
                  <a:extLst>
                    <a:ext uri="{9D8B030D-6E8A-4147-A177-3AD203B41FA5}">
                      <a16:colId xmlns:a16="http://schemas.microsoft.com/office/drawing/2014/main" val="2086753274"/>
                    </a:ext>
                  </a:extLst>
                </a:gridCol>
                <a:gridCol w="1598930">
                  <a:extLst>
                    <a:ext uri="{9D8B030D-6E8A-4147-A177-3AD203B41FA5}">
                      <a16:colId xmlns:a16="http://schemas.microsoft.com/office/drawing/2014/main" val="2638198226"/>
                    </a:ext>
                  </a:extLst>
                </a:gridCol>
                <a:gridCol w="1598930">
                  <a:extLst>
                    <a:ext uri="{9D8B030D-6E8A-4147-A177-3AD203B41FA5}">
                      <a16:colId xmlns:a16="http://schemas.microsoft.com/office/drawing/2014/main" val="2185421947"/>
                    </a:ext>
                  </a:extLst>
                </a:gridCol>
              </a:tblGrid>
              <a:tr h="0">
                <a:tc>
                  <a:txBody>
                    <a:bodyPr/>
                    <a:lstStyle/>
                    <a:p>
                      <a:r>
                        <a:rPr lang="en-IN"/>
                        <a:t>Class</a:t>
                      </a:r>
                    </a:p>
                  </a:txBody>
                  <a:tcPr anchor="ctr"/>
                </a:tc>
                <a:tc>
                  <a:txBody>
                    <a:bodyPr/>
                    <a:lstStyle/>
                    <a:p>
                      <a:r>
                        <a:rPr lang="en-IN"/>
                        <a:t>Precision</a:t>
                      </a:r>
                    </a:p>
                  </a:txBody>
                  <a:tcPr anchor="ctr"/>
                </a:tc>
                <a:tc>
                  <a:txBody>
                    <a:bodyPr/>
                    <a:lstStyle/>
                    <a:p>
                      <a:r>
                        <a:rPr lang="en-IN"/>
                        <a:t>Recall</a:t>
                      </a:r>
                    </a:p>
                  </a:txBody>
                  <a:tcPr anchor="ctr"/>
                </a:tc>
                <a:tc>
                  <a:txBody>
                    <a:bodyPr/>
                    <a:lstStyle/>
                    <a:p>
                      <a:r>
                        <a:rPr lang="en-IN"/>
                        <a:t>F1-Score</a:t>
                      </a:r>
                    </a:p>
                  </a:txBody>
                  <a:tcPr anchor="ctr"/>
                </a:tc>
                <a:extLst>
                  <a:ext uri="{0D108BD9-81ED-4DB2-BD59-A6C34878D82A}">
                    <a16:rowId xmlns:a16="http://schemas.microsoft.com/office/drawing/2014/main" val="1070748812"/>
                  </a:ext>
                </a:extLst>
              </a:tr>
              <a:tr h="0">
                <a:tc>
                  <a:txBody>
                    <a:bodyPr/>
                    <a:lstStyle/>
                    <a:p>
                      <a:r>
                        <a:rPr lang="en-IN"/>
                        <a:t>Low Rating</a:t>
                      </a:r>
                    </a:p>
                  </a:txBody>
                  <a:tcPr anchor="ctr"/>
                </a:tc>
                <a:tc>
                  <a:txBody>
                    <a:bodyPr/>
                    <a:lstStyle/>
                    <a:p>
                      <a:r>
                        <a:rPr lang="en-IN"/>
                        <a:t>0.74</a:t>
                      </a:r>
                    </a:p>
                  </a:txBody>
                  <a:tcPr anchor="ctr"/>
                </a:tc>
                <a:tc>
                  <a:txBody>
                    <a:bodyPr/>
                    <a:lstStyle/>
                    <a:p>
                      <a:r>
                        <a:rPr lang="en-IN"/>
                        <a:t>0.77</a:t>
                      </a:r>
                    </a:p>
                  </a:txBody>
                  <a:tcPr anchor="ctr"/>
                </a:tc>
                <a:tc>
                  <a:txBody>
                    <a:bodyPr/>
                    <a:lstStyle/>
                    <a:p>
                      <a:r>
                        <a:rPr lang="en-IN"/>
                        <a:t>0.75</a:t>
                      </a:r>
                    </a:p>
                  </a:txBody>
                  <a:tcPr anchor="ctr"/>
                </a:tc>
                <a:extLst>
                  <a:ext uri="{0D108BD9-81ED-4DB2-BD59-A6C34878D82A}">
                    <a16:rowId xmlns:a16="http://schemas.microsoft.com/office/drawing/2014/main" val="928889465"/>
                  </a:ext>
                </a:extLst>
              </a:tr>
              <a:tr h="0">
                <a:tc>
                  <a:txBody>
                    <a:bodyPr/>
                    <a:lstStyle/>
                    <a:p>
                      <a:r>
                        <a:rPr lang="en-IN"/>
                        <a:t>High Rating</a:t>
                      </a:r>
                    </a:p>
                  </a:txBody>
                  <a:tcPr anchor="ctr"/>
                </a:tc>
                <a:tc>
                  <a:txBody>
                    <a:bodyPr/>
                    <a:lstStyle/>
                    <a:p>
                      <a:r>
                        <a:rPr lang="en-IN"/>
                        <a:t>0.90</a:t>
                      </a:r>
                    </a:p>
                  </a:txBody>
                  <a:tcPr anchor="ctr"/>
                </a:tc>
                <a:tc>
                  <a:txBody>
                    <a:bodyPr/>
                    <a:lstStyle/>
                    <a:p>
                      <a:r>
                        <a:rPr lang="en-IN"/>
                        <a:t>0.89</a:t>
                      </a:r>
                    </a:p>
                  </a:txBody>
                  <a:tcPr anchor="ctr"/>
                </a:tc>
                <a:tc>
                  <a:txBody>
                    <a:bodyPr/>
                    <a:lstStyle/>
                    <a:p>
                      <a:r>
                        <a:rPr lang="en-IN" dirty="0"/>
                        <a:t>0.89</a:t>
                      </a:r>
                    </a:p>
                  </a:txBody>
                  <a:tcPr anchor="ctr"/>
                </a:tc>
                <a:extLst>
                  <a:ext uri="{0D108BD9-81ED-4DB2-BD59-A6C34878D82A}">
                    <a16:rowId xmlns:a16="http://schemas.microsoft.com/office/drawing/2014/main" val="896276773"/>
                  </a:ext>
                </a:extLst>
              </a:tr>
            </a:tbl>
          </a:graphicData>
        </a:graphic>
      </p:graphicFrame>
      <p:pic>
        <p:nvPicPr>
          <p:cNvPr id="12" name="Picture 11">
            <a:extLst>
              <a:ext uri="{FF2B5EF4-FFF2-40B4-BE49-F238E27FC236}">
                <a16:creationId xmlns:a16="http://schemas.microsoft.com/office/drawing/2014/main" id="{BF709D82-D32C-94F2-D3CE-1BEB037EFD23}"/>
              </a:ext>
            </a:extLst>
          </p:cNvPr>
          <p:cNvPicPr>
            <a:picLocks noChangeAspect="1"/>
          </p:cNvPicPr>
          <p:nvPr/>
        </p:nvPicPr>
        <p:blipFill>
          <a:blip r:embed="rId2"/>
          <a:stretch>
            <a:fillRect/>
          </a:stretch>
        </p:blipFill>
        <p:spPr>
          <a:xfrm>
            <a:off x="7047478" y="658654"/>
            <a:ext cx="4936242" cy="3572263"/>
          </a:xfrm>
          <a:prstGeom prst="rect">
            <a:avLst/>
          </a:prstGeom>
        </p:spPr>
      </p:pic>
      <p:sp>
        <p:nvSpPr>
          <p:cNvPr id="14" name="TextBox 13">
            <a:extLst>
              <a:ext uri="{FF2B5EF4-FFF2-40B4-BE49-F238E27FC236}">
                <a16:creationId xmlns:a16="http://schemas.microsoft.com/office/drawing/2014/main" id="{B1305076-C4EA-5714-F995-17F5015EEE64}"/>
              </a:ext>
            </a:extLst>
          </p:cNvPr>
          <p:cNvSpPr txBox="1"/>
          <p:nvPr/>
        </p:nvSpPr>
        <p:spPr>
          <a:xfrm>
            <a:off x="152400" y="2194404"/>
            <a:ext cx="6096000" cy="1477328"/>
          </a:xfrm>
          <a:prstGeom prst="rect">
            <a:avLst/>
          </a:prstGeom>
          <a:noFill/>
        </p:spPr>
        <p:txBody>
          <a:bodyPr wrap="square">
            <a:spAutoFit/>
          </a:bodyPr>
          <a:lstStyle/>
          <a:p>
            <a:pPr>
              <a:buNone/>
            </a:pPr>
            <a:r>
              <a:rPr lang="en-US" b="1" dirty="0"/>
              <a:t>📌 Insights</a:t>
            </a:r>
          </a:p>
          <a:p>
            <a:pPr>
              <a:buFont typeface="Arial" panose="020B0604020202020204" pitchFamily="34" charset="0"/>
              <a:buChar char="•"/>
            </a:pPr>
            <a:r>
              <a:rPr lang="en-US" dirty="0"/>
              <a:t>✔️ Most </a:t>
            </a:r>
            <a:r>
              <a:rPr lang="en-US" b="1" dirty="0"/>
              <a:t>high-rated restaurants</a:t>
            </a:r>
            <a:r>
              <a:rPr lang="en-US" dirty="0"/>
              <a:t> are correctly predicted.</a:t>
            </a:r>
          </a:p>
          <a:p>
            <a:pPr>
              <a:buFont typeface="Arial" panose="020B0604020202020204" pitchFamily="34" charset="0"/>
              <a:buChar char="•"/>
            </a:pPr>
            <a:r>
              <a:rPr lang="en-US" dirty="0"/>
              <a:t>⚠️ Some </a:t>
            </a:r>
            <a:r>
              <a:rPr lang="en-US" b="1" dirty="0"/>
              <a:t>low-rated restaurants</a:t>
            </a:r>
            <a:r>
              <a:rPr lang="en-US" dirty="0"/>
              <a:t> are misclassified as high-rated.</a:t>
            </a:r>
          </a:p>
          <a:p>
            <a:pPr>
              <a:buFont typeface="Arial" panose="020B0604020202020204" pitchFamily="34" charset="0"/>
              <a:buChar char="•"/>
            </a:pPr>
            <a:r>
              <a:rPr lang="en-US" dirty="0"/>
              <a:t>👌 Overall, model performs </a:t>
            </a:r>
            <a:r>
              <a:rPr lang="en-US" b="1" dirty="0"/>
              <a:t>well</a:t>
            </a:r>
            <a:r>
              <a:rPr lang="en-US" dirty="0"/>
              <a:t>, especially for high ratings.</a:t>
            </a:r>
          </a:p>
        </p:txBody>
      </p:sp>
      <p:sp>
        <p:nvSpPr>
          <p:cNvPr id="16" name="TextBox 15">
            <a:extLst>
              <a:ext uri="{FF2B5EF4-FFF2-40B4-BE49-F238E27FC236}">
                <a16:creationId xmlns:a16="http://schemas.microsoft.com/office/drawing/2014/main" id="{3CDB7224-4336-4450-9D07-693F8E4B8AD9}"/>
              </a:ext>
            </a:extLst>
          </p:cNvPr>
          <p:cNvSpPr txBox="1"/>
          <p:nvPr/>
        </p:nvSpPr>
        <p:spPr>
          <a:xfrm>
            <a:off x="152400" y="3998761"/>
            <a:ext cx="6096000" cy="1200329"/>
          </a:xfrm>
          <a:prstGeom prst="rect">
            <a:avLst/>
          </a:prstGeom>
          <a:noFill/>
        </p:spPr>
        <p:txBody>
          <a:bodyPr wrap="square">
            <a:spAutoFit/>
          </a:bodyPr>
          <a:lstStyle/>
          <a:p>
            <a:pPr>
              <a:buNone/>
            </a:pPr>
            <a:r>
              <a:rPr lang="en-US" b="1" dirty="0"/>
              <a:t>✅ Conclusion</a:t>
            </a:r>
          </a:p>
          <a:p>
            <a:pPr>
              <a:buFont typeface="Arial" panose="020B0604020202020204" pitchFamily="34" charset="0"/>
              <a:buChar char="•"/>
            </a:pPr>
            <a:r>
              <a:rPr lang="en-US" dirty="0"/>
              <a:t>Great at identifying </a:t>
            </a:r>
            <a:r>
              <a:rPr lang="en-US" b="1" dirty="0"/>
              <a:t>high-rated restaurants</a:t>
            </a:r>
            <a:endParaRPr lang="en-US" dirty="0"/>
          </a:p>
          <a:p>
            <a:pPr>
              <a:buFont typeface="Arial" panose="020B0604020202020204" pitchFamily="34" charset="0"/>
              <a:buChar char="•"/>
            </a:pPr>
            <a:r>
              <a:rPr lang="en-US" dirty="0"/>
              <a:t>Slight improvement needed for </a:t>
            </a:r>
            <a:r>
              <a:rPr lang="en-US" b="1" dirty="0"/>
              <a:t>low-rated prediction</a:t>
            </a:r>
            <a:endParaRPr lang="en-US" dirty="0"/>
          </a:p>
          <a:p>
            <a:pPr>
              <a:buFont typeface="Arial" panose="020B0604020202020204" pitchFamily="34" charset="0"/>
              <a:buChar char="•"/>
            </a:pPr>
            <a:r>
              <a:rPr lang="en-US" b="1" dirty="0"/>
              <a:t>Reliable performance</a:t>
            </a:r>
            <a:r>
              <a:rPr lang="en-US" dirty="0"/>
              <a:t> with </a:t>
            </a:r>
            <a:r>
              <a:rPr lang="en-US" b="1" dirty="0"/>
              <a:t>85% accuracy</a:t>
            </a:r>
            <a:endParaRPr lang="en-US" dirty="0"/>
          </a:p>
        </p:txBody>
      </p:sp>
      <p:sp>
        <p:nvSpPr>
          <p:cNvPr id="2" name="Date Placeholder 31">
            <a:extLst>
              <a:ext uri="{FF2B5EF4-FFF2-40B4-BE49-F238E27FC236}">
                <a16:creationId xmlns:a16="http://schemas.microsoft.com/office/drawing/2014/main" id="{2F4CAD4A-1341-3067-965E-3B67055DE1A0}"/>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574170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6735997" y="113203"/>
            <a:ext cx="4617803" cy="768320"/>
          </a:xfrm>
        </p:spPr>
        <p:txBody>
          <a:bodyPr>
            <a:normAutofit/>
          </a:bodyPr>
          <a:lstStyle/>
          <a:p>
            <a:r>
              <a:rPr lang="en-US" sz="2000" dirty="0"/>
              <a:t>Summary</a:t>
            </a:r>
          </a:p>
        </p:txBody>
      </p:sp>
      <p:pic>
        <p:nvPicPr>
          <p:cNvPr id="23" name="Picture Placeholder 22" descr="Colourful Biscuits with faces">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12" name="Footer Placeholder 11">
            <a:extLst>
              <a:ext uri="{FF2B5EF4-FFF2-40B4-BE49-F238E27FC236}">
                <a16:creationId xmlns:a16="http://schemas.microsoft.com/office/drawing/2014/main" id="{BD411EB8-9DA8-4CBF-AD9D-D7477785A64C}"/>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a:lstStyle/>
          <a:p>
            <a:fld id="{5EA792F7-1D9E-4C7E-A103-E8EDFDC2691E}" type="slidenum">
              <a:rPr lang="en-US" smtClean="0"/>
              <a:t>42</a:t>
            </a:fld>
            <a:endParaRPr lang="en-US" dirty="0"/>
          </a:p>
        </p:txBody>
      </p:sp>
      <p:sp>
        <p:nvSpPr>
          <p:cNvPr id="5" name="TextBox 4">
            <a:extLst>
              <a:ext uri="{FF2B5EF4-FFF2-40B4-BE49-F238E27FC236}">
                <a16:creationId xmlns:a16="http://schemas.microsoft.com/office/drawing/2014/main" id="{0A2FD0CA-1D95-8A5D-88DB-0D69223FA7EE}"/>
              </a:ext>
            </a:extLst>
          </p:cNvPr>
          <p:cNvSpPr txBox="1"/>
          <p:nvPr/>
        </p:nvSpPr>
        <p:spPr>
          <a:xfrm>
            <a:off x="5996898" y="881523"/>
            <a:ext cx="6096000" cy="4801314"/>
          </a:xfrm>
          <a:prstGeom prst="rect">
            <a:avLst/>
          </a:prstGeom>
          <a:noFill/>
        </p:spPr>
        <p:txBody>
          <a:bodyPr wrap="square">
            <a:spAutoFit/>
          </a:bodyPr>
          <a:lstStyle/>
          <a:p>
            <a:pPr>
              <a:buNone/>
            </a:pPr>
            <a:r>
              <a:rPr lang="en-US" b="1" dirty="0"/>
              <a:t>🎯 Objective</a:t>
            </a:r>
            <a:r>
              <a:rPr lang="en-US" dirty="0"/>
              <a:t>: To analyze restaurant data from Zomato in </a:t>
            </a:r>
            <a:r>
              <a:rPr lang="en-US" dirty="0" err="1"/>
              <a:t>Karanataka</a:t>
            </a:r>
            <a:r>
              <a:rPr lang="en-US" dirty="0"/>
              <a:t> and predict ratings/success using machine learning models.</a:t>
            </a:r>
            <a:endParaRPr lang="en-IN" b="1" dirty="0"/>
          </a:p>
          <a:p>
            <a:endParaRPr lang="en-US" dirty="0"/>
          </a:p>
          <a:p>
            <a:r>
              <a:rPr lang="en-IN" b="1" dirty="0"/>
              <a:t>🧹 Data Cleaning</a:t>
            </a:r>
            <a:r>
              <a:rPr lang="en-IN" dirty="0"/>
              <a:t>:</a:t>
            </a:r>
          </a:p>
          <a:p>
            <a:pPr marL="285750" indent="-285750">
              <a:buFont typeface="Wingdings" panose="05000000000000000000" pitchFamily="2" charset="2"/>
              <a:buChar char="§"/>
            </a:pPr>
            <a:r>
              <a:rPr lang="en-US" dirty="0"/>
              <a:t>Removed duplicates and null values</a:t>
            </a:r>
            <a:endParaRPr lang="en-IN" dirty="0"/>
          </a:p>
          <a:p>
            <a:pPr marL="285750" indent="-285750">
              <a:buFont typeface="Wingdings" panose="05000000000000000000" pitchFamily="2" charset="2"/>
              <a:buChar char="§"/>
            </a:pPr>
            <a:r>
              <a:rPr lang="en-IN" dirty="0"/>
              <a:t>Renaming columns</a:t>
            </a:r>
          </a:p>
          <a:p>
            <a:pPr marL="285750" indent="-285750">
              <a:buFont typeface="Wingdings" panose="05000000000000000000" pitchFamily="2" charset="2"/>
              <a:buChar char="§"/>
            </a:pPr>
            <a:r>
              <a:rPr lang="en-US" dirty="0"/>
              <a:t>Removing unwanted columns</a:t>
            </a:r>
          </a:p>
          <a:p>
            <a:pPr marL="285750" indent="-285750">
              <a:buFont typeface="Wingdings" panose="05000000000000000000" pitchFamily="2" charset="2"/>
              <a:buChar char="§"/>
            </a:pPr>
            <a:r>
              <a:rPr lang="en-US" dirty="0"/>
              <a:t>Cleaning individual columns</a:t>
            </a:r>
          </a:p>
          <a:p>
            <a:endParaRPr lang="en-US" dirty="0"/>
          </a:p>
          <a:p>
            <a:pPr>
              <a:buNone/>
            </a:pPr>
            <a:r>
              <a:rPr lang="en-US" b="1" dirty="0"/>
              <a:t>📊 Exploratory Data Analysis (EDA)</a:t>
            </a:r>
            <a:r>
              <a:rPr lang="en-US" dirty="0"/>
              <a:t>:</a:t>
            </a:r>
          </a:p>
          <a:p>
            <a:pPr>
              <a:buFont typeface="Arial" panose="020B0604020202020204" pitchFamily="34" charset="0"/>
              <a:buChar char="•"/>
            </a:pPr>
            <a:r>
              <a:rPr lang="en-US" dirty="0"/>
              <a:t>Analyzed rating distribution, votes, cost, and cuisine trends.</a:t>
            </a:r>
          </a:p>
          <a:p>
            <a:pPr>
              <a:buFont typeface="Arial" panose="020B0604020202020204" pitchFamily="34" charset="0"/>
              <a:buChar char="•"/>
            </a:pPr>
            <a:endParaRPr lang="en-US" dirty="0"/>
          </a:p>
          <a:p>
            <a:pPr>
              <a:buFont typeface="Arial" panose="020B0604020202020204" pitchFamily="34" charset="0"/>
              <a:buChar char="•"/>
            </a:pPr>
            <a:r>
              <a:rPr lang="en-US" dirty="0"/>
              <a:t>Identified top locations and famous chains using bar and pie charts.</a:t>
            </a:r>
          </a:p>
          <a:p>
            <a:endParaRPr lang="en-US" dirty="0"/>
          </a:p>
          <a:p>
            <a:pPr marL="285750" indent="-285750">
              <a:buFont typeface="Wingdings" panose="05000000000000000000" pitchFamily="2" charset="2"/>
              <a:buChar char="§"/>
            </a:pPr>
            <a:endParaRPr lang="en-US" dirty="0"/>
          </a:p>
        </p:txBody>
      </p:sp>
      <p:sp>
        <p:nvSpPr>
          <p:cNvPr id="2" name="Date Placeholder 31">
            <a:extLst>
              <a:ext uri="{FF2B5EF4-FFF2-40B4-BE49-F238E27FC236}">
                <a16:creationId xmlns:a16="http://schemas.microsoft.com/office/drawing/2014/main" id="{C4393693-E362-AA26-F57C-F99BF8B218A0}"/>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42780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B2D4-E62B-B8B2-F96A-DE7F8E3F0CA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F3311D0-A0DE-BB1D-745B-697290B2F82E}"/>
              </a:ext>
            </a:extLst>
          </p:cNvPr>
          <p:cNvSpPr>
            <a:spLocks noGrp="1"/>
          </p:cNvSpPr>
          <p:nvPr>
            <p:ph type="title"/>
          </p:nvPr>
        </p:nvSpPr>
        <p:spPr>
          <a:xfrm>
            <a:off x="6735997" y="113203"/>
            <a:ext cx="4617803" cy="768320"/>
          </a:xfrm>
        </p:spPr>
        <p:txBody>
          <a:bodyPr>
            <a:normAutofit/>
          </a:bodyPr>
          <a:lstStyle/>
          <a:p>
            <a:r>
              <a:rPr lang="en-US" sz="2000" dirty="0"/>
              <a:t>Summary</a:t>
            </a:r>
          </a:p>
        </p:txBody>
      </p:sp>
      <p:pic>
        <p:nvPicPr>
          <p:cNvPr id="23" name="Picture Placeholder 22" descr="Colourful Biscuits with faces">
            <a:extLst>
              <a:ext uri="{FF2B5EF4-FFF2-40B4-BE49-F238E27FC236}">
                <a16:creationId xmlns:a16="http://schemas.microsoft.com/office/drawing/2014/main" id="{E7BA2A60-DB60-38FB-1B4E-EA36F3B95A0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id="{1F18FC47-3E0C-5F45-4ABC-BDCDA5853B48}"/>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id="{C110BF9D-A345-E511-A169-D3D79E011BDE}"/>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12" name="Footer Placeholder 11">
            <a:extLst>
              <a:ext uri="{FF2B5EF4-FFF2-40B4-BE49-F238E27FC236}">
                <a16:creationId xmlns:a16="http://schemas.microsoft.com/office/drawing/2014/main" id="{41D14F15-A735-EDB3-6832-CFEFA3F92520}"/>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13" name="Slide Number Placeholder 12">
            <a:extLst>
              <a:ext uri="{FF2B5EF4-FFF2-40B4-BE49-F238E27FC236}">
                <a16:creationId xmlns:a16="http://schemas.microsoft.com/office/drawing/2014/main" id="{F2533C82-2692-FD0B-CE85-3291B11D0074}"/>
              </a:ext>
            </a:extLst>
          </p:cNvPr>
          <p:cNvSpPr>
            <a:spLocks noGrp="1"/>
          </p:cNvSpPr>
          <p:nvPr>
            <p:ph type="sldNum" sz="quarter" idx="12"/>
          </p:nvPr>
        </p:nvSpPr>
        <p:spPr/>
        <p:txBody>
          <a:bodyPr/>
          <a:lstStyle/>
          <a:p>
            <a:fld id="{5EA792F7-1D9E-4C7E-A103-E8EDFDC2691E}" type="slidenum">
              <a:rPr lang="en-US" smtClean="0"/>
              <a:t>43</a:t>
            </a:fld>
            <a:endParaRPr lang="en-US" dirty="0"/>
          </a:p>
        </p:txBody>
      </p:sp>
      <p:sp>
        <p:nvSpPr>
          <p:cNvPr id="5" name="TextBox 4">
            <a:extLst>
              <a:ext uri="{FF2B5EF4-FFF2-40B4-BE49-F238E27FC236}">
                <a16:creationId xmlns:a16="http://schemas.microsoft.com/office/drawing/2014/main" id="{FD96E944-D4B6-501F-00BC-06EB5C94A640}"/>
              </a:ext>
            </a:extLst>
          </p:cNvPr>
          <p:cNvSpPr txBox="1"/>
          <p:nvPr/>
        </p:nvSpPr>
        <p:spPr>
          <a:xfrm>
            <a:off x="5996898" y="881523"/>
            <a:ext cx="6096000" cy="4524315"/>
          </a:xfrm>
          <a:prstGeom prst="rect">
            <a:avLst/>
          </a:prstGeom>
          <a:noFill/>
        </p:spPr>
        <p:txBody>
          <a:bodyPr wrap="square">
            <a:spAutoFit/>
          </a:bodyPr>
          <a:lstStyle/>
          <a:p>
            <a:pPr>
              <a:buNone/>
            </a:pPr>
            <a:r>
              <a:rPr lang="en-US" b="1" dirty="0"/>
              <a:t>📍 Statistical Analysis</a:t>
            </a:r>
            <a:r>
              <a:rPr lang="en-US" dirty="0"/>
              <a:t>:</a:t>
            </a:r>
          </a:p>
          <a:p>
            <a:pPr>
              <a:buFont typeface="Arial" panose="020B0604020202020204" pitchFamily="34" charset="0"/>
              <a:buChar char="•"/>
            </a:pPr>
            <a:r>
              <a:rPr lang="en-US" dirty="0"/>
              <a:t>Calculated average, maximum, and minimum costs</a:t>
            </a:r>
          </a:p>
          <a:p>
            <a:pPr>
              <a:buFont typeface="Arial" panose="020B0604020202020204" pitchFamily="34" charset="0"/>
              <a:buChar char="•"/>
            </a:pPr>
            <a:r>
              <a:rPr lang="en-US" dirty="0"/>
              <a:t>Cuisines receives highest and lowest ratings</a:t>
            </a:r>
          </a:p>
          <a:p>
            <a:pPr>
              <a:buFont typeface="Arial" panose="020B0604020202020204" pitchFamily="34" charset="0"/>
              <a:buChar char="•"/>
            </a:pPr>
            <a:r>
              <a:rPr lang="en-US" dirty="0"/>
              <a:t>Done hypothetical testing </a:t>
            </a:r>
          </a:p>
          <a:p>
            <a:endParaRPr lang="en-US" dirty="0"/>
          </a:p>
          <a:p>
            <a:pPr>
              <a:buNone/>
            </a:pPr>
            <a:r>
              <a:rPr lang="en-US" b="1" dirty="0"/>
              <a:t>📌 Business Insight Questions</a:t>
            </a:r>
            <a:r>
              <a:rPr lang="en-US" dirty="0"/>
              <a:t>:</a:t>
            </a:r>
          </a:p>
          <a:p>
            <a:pPr>
              <a:buFont typeface="Arial" panose="020B0604020202020204" pitchFamily="34" charset="0"/>
              <a:buChar char="•"/>
            </a:pPr>
            <a:r>
              <a:rPr lang="en-US" dirty="0"/>
              <a:t>Best and worst rated restaurants</a:t>
            </a:r>
          </a:p>
          <a:p>
            <a:pPr>
              <a:buFont typeface="Arial" panose="020B0604020202020204" pitchFamily="34" charset="0"/>
              <a:buChar char="•"/>
            </a:pPr>
            <a:r>
              <a:rPr lang="en-US" dirty="0"/>
              <a:t>Most common cuisines in Bangalore</a:t>
            </a:r>
          </a:p>
          <a:p>
            <a:pPr>
              <a:buFont typeface="Arial" panose="020B0604020202020204" pitchFamily="34" charset="0"/>
              <a:buChar char="•"/>
            </a:pPr>
            <a:r>
              <a:rPr lang="en-US" dirty="0"/>
              <a:t>Do online orders or table bookings influence ratings?</a:t>
            </a:r>
          </a:p>
          <a:p>
            <a:pPr>
              <a:buFont typeface="Arial" panose="020B0604020202020204" pitchFamily="34" charset="0"/>
              <a:buChar char="•"/>
            </a:pPr>
            <a:r>
              <a:rPr lang="en-US" dirty="0"/>
              <a:t>Where are expensive vs. affordable places?</a:t>
            </a:r>
          </a:p>
          <a:p>
            <a:endParaRPr lang="en-US" dirty="0"/>
          </a:p>
          <a:p>
            <a:pPr>
              <a:buNone/>
            </a:pPr>
            <a:r>
              <a:rPr lang="en-IN" b="1" dirty="0"/>
              <a:t>📉 Visualizations Created</a:t>
            </a:r>
            <a:r>
              <a:rPr lang="en-IN" dirty="0"/>
              <a:t>:</a:t>
            </a:r>
          </a:p>
          <a:p>
            <a:pPr marL="285750" indent="-285750">
              <a:buFont typeface="Wingdings" panose="05000000000000000000" pitchFamily="2" charset="2"/>
              <a:buChar char="§"/>
            </a:pPr>
            <a:r>
              <a:rPr lang="en-US" dirty="0"/>
              <a:t>Scatter plots, bar plots, pie charts</a:t>
            </a:r>
          </a:p>
          <a:p>
            <a:pPr marL="285750" indent="-285750">
              <a:buFont typeface="Wingdings" panose="05000000000000000000" pitchFamily="2" charset="2"/>
              <a:buChar char="§"/>
            </a:pPr>
            <a:r>
              <a:rPr lang="en-US" dirty="0"/>
              <a:t>Comparative plots for online order &amp; booking vs. rating</a:t>
            </a:r>
          </a:p>
          <a:p>
            <a:pPr marL="285750" indent="-285750">
              <a:buFont typeface="Wingdings" panose="05000000000000000000" pitchFamily="2" charset="2"/>
              <a:buChar char="§"/>
            </a:pPr>
            <a:r>
              <a:rPr lang="en-US"/>
              <a:t>Correlation heatmap to show feature dependencies</a:t>
            </a:r>
            <a:endParaRPr lang="en-US" dirty="0"/>
          </a:p>
          <a:p>
            <a:pPr marL="285750" indent="-285750">
              <a:buFont typeface="Wingdings" panose="05000000000000000000" pitchFamily="2" charset="2"/>
              <a:buChar char="§"/>
            </a:pPr>
            <a:endParaRPr lang="en-US" dirty="0"/>
          </a:p>
        </p:txBody>
      </p:sp>
      <p:sp>
        <p:nvSpPr>
          <p:cNvPr id="2" name="Date Placeholder 31">
            <a:extLst>
              <a:ext uri="{FF2B5EF4-FFF2-40B4-BE49-F238E27FC236}">
                <a16:creationId xmlns:a16="http://schemas.microsoft.com/office/drawing/2014/main" id="{A4C2FF79-8857-BDED-0D22-F767708681AA}"/>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1769252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1C28A-46AD-09D0-6A3B-A91E23DB8F0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5908AA6-F8BC-1CC6-A005-F7D8D716898E}"/>
              </a:ext>
            </a:extLst>
          </p:cNvPr>
          <p:cNvSpPr>
            <a:spLocks noGrp="1"/>
          </p:cNvSpPr>
          <p:nvPr>
            <p:ph type="title"/>
          </p:nvPr>
        </p:nvSpPr>
        <p:spPr>
          <a:xfrm>
            <a:off x="6735997" y="113203"/>
            <a:ext cx="4617803" cy="768320"/>
          </a:xfrm>
        </p:spPr>
        <p:txBody>
          <a:bodyPr>
            <a:normAutofit/>
          </a:bodyPr>
          <a:lstStyle/>
          <a:p>
            <a:r>
              <a:rPr lang="en-US" sz="2000" dirty="0"/>
              <a:t>Summary</a:t>
            </a:r>
          </a:p>
        </p:txBody>
      </p:sp>
      <p:pic>
        <p:nvPicPr>
          <p:cNvPr id="23" name="Picture Placeholder 22" descr="Colourful Biscuits with faces">
            <a:extLst>
              <a:ext uri="{FF2B5EF4-FFF2-40B4-BE49-F238E27FC236}">
                <a16:creationId xmlns:a16="http://schemas.microsoft.com/office/drawing/2014/main" id="{0C0E22EE-7F4E-1F77-C0AD-EC498FA1C79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id="{B6DD8A1C-B13B-8D6D-9A57-85B4FDF87AD8}"/>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id="{43795C15-8394-DFB1-8376-908F9C7D5DCF}"/>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12" name="Footer Placeholder 11">
            <a:extLst>
              <a:ext uri="{FF2B5EF4-FFF2-40B4-BE49-F238E27FC236}">
                <a16:creationId xmlns:a16="http://schemas.microsoft.com/office/drawing/2014/main" id="{15A0F0A8-8835-EF0B-7C3E-CD4328C487CF}"/>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13" name="Slide Number Placeholder 12">
            <a:extLst>
              <a:ext uri="{FF2B5EF4-FFF2-40B4-BE49-F238E27FC236}">
                <a16:creationId xmlns:a16="http://schemas.microsoft.com/office/drawing/2014/main" id="{898AA487-21FC-1B50-5B73-0C34DFCCAF91}"/>
              </a:ext>
            </a:extLst>
          </p:cNvPr>
          <p:cNvSpPr>
            <a:spLocks noGrp="1"/>
          </p:cNvSpPr>
          <p:nvPr>
            <p:ph type="sldNum" sz="quarter" idx="12"/>
          </p:nvPr>
        </p:nvSpPr>
        <p:spPr/>
        <p:txBody>
          <a:bodyPr/>
          <a:lstStyle/>
          <a:p>
            <a:fld id="{5EA792F7-1D9E-4C7E-A103-E8EDFDC2691E}" type="slidenum">
              <a:rPr lang="en-US" smtClean="0"/>
              <a:t>44</a:t>
            </a:fld>
            <a:endParaRPr lang="en-US" dirty="0"/>
          </a:p>
        </p:txBody>
      </p:sp>
      <p:sp>
        <p:nvSpPr>
          <p:cNvPr id="5" name="TextBox 4">
            <a:extLst>
              <a:ext uri="{FF2B5EF4-FFF2-40B4-BE49-F238E27FC236}">
                <a16:creationId xmlns:a16="http://schemas.microsoft.com/office/drawing/2014/main" id="{A7FE68E5-D910-64DD-6F27-075B6F531051}"/>
              </a:ext>
            </a:extLst>
          </p:cNvPr>
          <p:cNvSpPr txBox="1"/>
          <p:nvPr/>
        </p:nvSpPr>
        <p:spPr>
          <a:xfrm>
            <a:off x="5996898" y="881523"/>
            <a:ext cx="6096000" cy="5078313"/>
          </a:xfrm>
          <a:prstGeom prst="rect">
            <a:avLst/>
          </a:prstGeom>
          <a:noFill/>
        </p:spPr>
        <p:txBody>
          <a:bodyPr wrap="square">
            <a:spAutoFit/>
          </a:bodyPr>
          <a:lstStyle/>
          <a:p>
            <a:pPr>
              <a:buNone/>
            </a:pPr>
            <a:r>
              <a:rPr lang="en-IN" dirty="0"/>
              <a:t>📈 Dashboard:</a:t>
            </a:r>
          </a:p>
          <a:p>
            <a:pPr marL="285750" indent="-285750">
              <a:buFont typeface="Wingdings" panose="05000000000000000000" pitchFamily="2" charset="2"/>
              <a:buChar char="§"/>
            </a:pPr>
            <a:r>
              <a:rPr lang="en-US" dirty="0"/>
              <a:t>Created in Excel using pivot charts and slicers</a:t>
            </a:r>
            <a:endParaRPr lang="en-IN" dirty="0"/>
          </a:p>
          <a:p>
            <a:pPr marL="285750" indent="-285750">
              <a:buFont typeface="Wingdings" panose="05000000000000000000" pitchFamily="2" charset="2"/>
              <a:buChar char="§"/>
            </a:pPr>
            <a:r>
              <a:rPr lang="en-US" dirty="0"/>
              <a:t>Summary sheet for insights and comparisons</a:t>
            </a:r>
            <a:endParaRPr lang="en-IN" dirty="0"/>
          </a:p>
          <a:p>
            <a:pPr marL="285750" indent="-285750">
              <a:buFont typeface="Wingdings" panose="05000000000000000000" pitchFamily="2" charset="2"/>
              <a:buChar char="§"/>
            </a:pPr>
            <a:r>
              <a:rPr lang="en-US" dirty="0"/>
              <a:t>Visual drill-down by area, cuisine, and rating group</a:t>
            </a:r>
          </a:p>
          <a:p>
            <a:endParaRPr lang="en-US" dirty="0"/>
          </a:p>
          <a:p>
            <a:pPr>
              <a:buNone/>
            </a:pPr>
            <a:r>
              <a:rPr lang="en-US" b="1" dirty="0"/>
              <a:t>📋 Features Used in ML</a:t>
            </a:r>
            <a:r>
              <a:rPr lang="en-US" dirty="0"/>
              <a:t>:</a:t>
            </a:r>
          </a:p>
          <a:p>
            <a:pPr>
              <a:buFont typeface="Arial" panose="020B0604020202020204" pitchFamily="34" charset="0"/>
              <a:buChar char="•"/>
            </a:pPr>
            <a:r>
              <a:rPr lang="en-US" dirty="0"/>
              <a:t>Cost, votes, cuisines, location, </a:t>
            </a:r>
            <a:r>
              <a:rPr lang="en-US" dirty="0" err="1"/>
              <a:t>online_order</a:t>
            </a:r>
            <a:r>
              <a:rPr lang="en-US" dirty="0"/>
              <a:t>, booking</a:t>
            </a:r>
          </a:p>
          <a:p>
            <a:pPr>
              <a:buNone/>
            </a:pPr>
            <a:endParaRPr lang="en-US" dirty="0"/>
          </a:p>
          <a:p>
            <a:r>
              <a:rPr lang="en-IN" b="1" dirty="0"/>
              <a:t>🤖 Linear Regression Model</a:t>
            </a:r>
            <a:r>
              <a:rPr lang="en-IN" dirty="0"/>
              <a:t>:</a:t>
            </a:r>
          </a:p>
          <a:p>
            <a:pPr marL="285750" indent="-285750">
              <a:buFont typeface="Wingdings" panose="05000000000000000000" pitchFamily="2" charset="2"/>
              <a:buChar char="§"/>
            </a:pPr>
            <a:r>
              <a:rPr lang="en-IN" dirty="0"/>
              <a:t>R^2=0.16,MAE=0.46</a:t>
            </a:r>
          </a:p>
          <a:p>
            <a:pPr marL="285750" indent="-285750">
              <a:buFont typeface="Wingdings" panose="05000000000000000000" pitchFamily="2" charset="2"/>
              <a:buChar char="§"/>
            </a:pPr>
            <a:r>
              <a:rPr lang="en-IN" dirty="0"/>
              <a:t>Ratings slightly influenced by cost and votes</a:t>
            </a:r>
          </a:p>
          <a:p>
            <a:pPr>
              <a:buNone/>
            </a:pPr>
            <a:endParaRPr lang="en-US" dirty="0"/>
          </a:p>
          <a:p>
            <a:r>
              <a:rPr lang="en-US" b="1" dirty="0"/>
              <a:t>🔐 Logistic Regression Model</a:t>
            </a:r>
            <a:r>
              <a:rPr lang="en-US" dirty="0"/>
              <a:t>:</a:t>
            </a:r>
          </a:p>
          <a:p>
            <a:pPr>
              <a:buFont typeface="Arial" panose="020B0604020202020204" pitchFamily="34" charset="0"/>
              <a:buChar char="•"/>
            </a:pPr>
            <a:r>
              <a:rPr lang="en-US" dirty="0"/>
              <a:t>Accuracy: 89.38%</a:t>
            </a:r>
          </a:p>
          <a:p>
            <a:pPr>
              <a:buFont typeface="Arial" panose="020B0604020202020204" pitchFamily="34" charset="0"/>
              <a:buChar char="•"/>
            </a:pPr>
            <a:r>
              <a:rPr lang="en-US" dirty="0"/>
              <a:t>Predicts whether a restaurant is successful (rating ≥ 4)</a:t>
            </a:r>
          </a:p>
          <a:p>
            <a:pPr>
              <a:buFont typeface="Arial" panose="020B0604020202020204" pitchFamily="34" charset="0"/>
              <a:buChar char="•"/>
            </a:pPr>
            <a:r>
              <a:rPr lang="en-US" dirty="0"/>
              <a:t>Strong at identifying "not successful" restaurants</a:t>
            </a:r>
          </a:p>
          <a:p>
            <a:pPr>
              <a:buNone/>
            </a:pPr>
            <a:endParaRPr lang="en-US" dirty="0"/>
          </a:p>
          <a:p>
            <a:pPr marL="285750" indent="-285750">
              <a:buFont typeface="Wingdings" panose="05000000000000000000" pitchFamily="2" charset="2"/>
              <a:buChar char="§"/>
            </a:pPr>
            <a:endParaRPr lang="en-US" dirty="0"/>
          </a:p>
        </p:txBody>
      </p:sp>
      <p:sp>
        <p:nvSpPr>
          <p:cNvPr id="15" name="Date Placeholder 31">
            <a:extLst>
              <a:ext uri="{FF2B5EF4-FFF2-40B4-BE49-F238E27FC236}">
                <a16:creationId xmlns:a16="http://schemas.microsoft.com/office/drawing/2014/main" id="{CAFA47E5-6198-5A1B-F3E7-9CAC6496F3AC}"/>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1280354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A10FD-C2BB-FFC7-5D9E-808DF00FF15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BDDC493-8541-9CEF-3595-CB23B8CCA421}"/>
              </a:ext>
            </a:extLst>
          </p:cNvPr>
          <p:cNvSpPr>
            <a:spLocks noGrp="1"/>
          </p:cNvSpPr>
          <p:nvPr>
            <p:ph type="title"/>
          </p:nvPr>
        </p:nvSpPr>
        <p:spPr>
          <a:xfrm>
            <a:off x="6735997" y="113203"/>
            <a:ext cx="4617803" cy="768320"/>
          </a:xfrm>
        </p:spPr>
        <p:txBody>
          <a:bodyPr>
            <a:normAutofit/>
          </a:bodyPr>
          <a:lstStyle/>
          <a:p>
            <a:r>
              <a:rPr lang="en-US" sz="2000" dirty="0"/>
              <a:t>Summary</a:t>
            </a:r>
          </a:p>
        </p:txBody>
      </p:sp>
      <p:pic>
        <p:nvPicPr>
          <p:cNvPr id="23" name="Picture Placeholder 22" descr="Colourful Biscuits with faces">
            <a:extLst>
              <a:ext uri="{FF2B5EF4-FFF2-40B4-BE49-F238E27FC236}">
                <a16:creationId xmlns:a16="http://schemas.microsoft.com/office/drawing/2014/main" id="{87E78561-FB16-C43B-AF16-4A1318D0C4C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id="{E597B95B-A007-1930-4A08-F194FC2AB927}"/>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id="{5AC075B4-F260-3D3A-CBCB-344DF5F9D7DA}"/>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12" name="Footer Placeholder 11">
            <a:extLst>
              <a:ext uri="{FF2B5EF4-FFF2-40B4-BE49-F238E27FC236}">
                <a16:creationId xmlns:a16="http://schemas.microsoft.com/office/drawing/2014/main" id="{6ADA18C7-5069-DF2C-A188-E3408DE4DB19}"/>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13" name="Slide Number Placeholder 12">
            <a:extLst>
              <a:ext uri="{FF2B5EF4-FFF2-40B4-BE49-F238E27FC236}">
                <a16:creationId xmlns:a16="http://schemas.microsoft.com/office/drawing/2014/main" id="{D4C9C245-0952-8D1D-ECDE-2464EC88C40D}"/>
              </a:ext>
            </a:extLst>
          </p:cNvPr>
          <p:cNvSpPr>
            <a:spLocks noGrp="1"/>
          </p:cNvSpPr>
          <p:nvPr>
            <p:ph type="sldNum" sz="quarter" idx="12"/>
          </p:nvPr>
        </p:nvSpPr>
        <p:spPr/>
        <p:txBody>
          <a:bodyPr/>
          <a:lstStyle/>
          <a:p>
            <a:fld id="{5EA792F7-1D9E-4C7E-A103-E8EDFDC2691E}" type="slidenum">
              <a:rPr lang="en-US" smtClean="0"/>
              <a:t>45</a:t>
            </a:fld>
            <a:endParaRPr lang="en-US" dirty="0"/>
          </a:p>
        </p:txBody>
      </p:sp>
      <p:sp>
        <p:nvSpPr>
          <p:cNvPr id="5" name="TextBox 4">
            <a:extLst>
              <a:ext uri="{FF2B5EF4-FFF2-40B4-BE49-F238E27FC236}">
                <a16:creationId xmlns:a16="http://schemas.microsoft.com/office/drawing/2014/main" id="{470CB658-D062-C6B8-D652-5E5716D395CA}"/>
              </a:ext>
            </a:extLst>
          </p:cNvPr>
          <p:cNvSpPr txBox="1"/>
          <p:nvPr/>
        </p:nvSpPr>
        <p:spPr>
          <a:xfrm>
            <a:off x="5996898" y="881523"/>
            <a:ext cx="6096000" cy="5078313"/>
          </a:xfrm>
          <a:prstGeom prst="rect">
            <a:avLst/>
          </a:prstGeom>
          <a:noFill/>
        </p:spPr>
        <p:txBody>
          <a:bodyPr wrap="square">
            <a:spAutoFit/>
          </a:bodyPr>
          <a:lstStyle/>
          <a:p>
            <a:pPr>
              <a:buFont typeface="+mj-lt"/>
              <a:buAutoNum type="arabicPeriod" startAt="11"/>
            </a:pPr>
            <a:r>
              <a:rPr lang="en-US" b="1" dirty="0"/>
              <a:t>🌳 Decision Tree Classifier</a:t>
            </a:r>
            <a:r>
              <a:rPr lang="en-US" dirty="0"/>
              <a:t>:</a:t>
            </a:r>
          </a:p>
          <a:p>
            <a:pPr>
              <a:buFont typeface="Arial" panose="020B0604020202020204" pitchFamily="34" charset="0"/>
              <a:buChar char="•"/>
            </a:pPr>
            <a:r>
              <a:rPr lang="en-US" dirty="0"/>
              <a:t>Accuracy: 85.13%</a:t>
            </a:r>
          </a:p>
          <a:p>
            <a:pPr>
              <a:buFont typeface="Arial" panose="020B0604020202020204" pitchFamily="34" charset="0"/>
              <a:buChar char="•"/>
            </a:pPr>
            <a:r>
              <a:rPr lang="en-US" dirty="0"/>
              <a:t>Classifies restaurants into high and low rated (cutoff 3.5)</a:t>
            </a:r>
          </a:p>
          <a:p>
            <a:pPr>
              <a:buFont typeface="Arial" panose="020B0604020202020204" pitchFamily="34" charset="0"/>
              <a:buChar char="•"/>
            </a:pPr>
            <a:r>
              <a:rPr lang="en-US" dirty="0"/>
              <a:t>Very effective for high-rated predictions</a:t>
            </a:r>
          </a:p>
          <a:p>
            <a:pPr>
              <a:buNone/>
            </a:pPr>
            <a:endParaRPr lang="en-US" dirty="0"/>
          </a:p>
          <a:p>
            <a:pPr>
              <a:buFont typeface="+mj-lt"/>
              <a:buAutoNum type="arabicPeriod" startAt="12"/>
            </a:pPr>
            <a:r>
              <a:rPr lang="en-US" b="1" dirty="0"/>
              <a:t>📌 ML Conclusion</a:t>
            </a:r>
            <a:r>
              <a:rPr lang="en-US" dirty="0"/>
              <a:t>:</a:t>
            </a:r>
          </a:p>
          <a:p>
            <a:pPr>
              <a:buFont typeface="Arial" panose="020B0604020202020204" pitchFamily="34" charset="0"/>
              <a:buChar char="•"/>
            </a:pPr>
            <a:r>
              <a:rPr lang="en-US" dirty="0"/>
              <a:t>Classification models performed better than regression</a:t>
            </a:r>
          </a:p>
          <a:p>
            <a:pPr>
              <a:buFont typeface="Arial" panose="020B0604020202020204" pitchFamily="34" charset="0"/>
              <a:buChar char="•"/>
            </a:pPr>
            <a:r>
              <a:rPr lang="en-US" dirty="0"/>
              <a:t>Votes, cost, and service availability impact predictions</a:t>
            </a:r>
          </a:p>
          <a:p>
            <a:pPr>
              <a:buFont typeface="Arial" panose="020B0604020202020204" pitchFamily="34" charset="0"/>
              <a:buChar char="•"/>
            </a:pPr>
            <a:r>
              <a:rPr lang="en-US" dirty="0"/>
              <a:t>Room for improvement by adding sentiment or review text</a:t>
            </a:r>
          </a:p>
          <a:p>
            <a:pPr>
              <a:buNone/>
            </a:pPr>
            <a:endParaRPr lang="en-US" dirty="0"/>
          </a:p>
          <a:p>
            <a:pPr>
              <a:buFont typeface="+mj-lt"/>
              <a:buAutoNum type="arabicPeriod" startAt="13"/>
            </a:pPr>
            <a:r>
              <a:rPr lang="en-US" b="1" dirty="0"/>
              <a:t>🔄 Model Evaluation</a:t>
            </a:r>
            <a:r>
              <a:rPr lang="en-US" dirty="0"/>
              <a:t>:</a:t>
            </a:r>
          </a:p>
          <a:p>
            <a:pPr>
              <a:buFont typeface="Arial" panose="020B0604020202020204" pitchFamily="34" charset="0"/>
              <a:buChar char="•"/>
            </a:pPr>
            <a:r>
              <a:rPr lang="en-US" dirty="0"/>
              <a:t>Used MAE, RMSE, R² for regression</a:t>
            </a:r>
          </a:p>
          <a:p>
            <a:pPr>
              <a:buFont typeface="Arial" panose="020B0604020202020204" pitchFamily="34" charset="0"/>
              <a:buChar char="•"/>
            </a:pPr>
            <a:r>
              <a:rPr lang="en-US" dirty="0"/>
              <a:t>Accuracy, confusion matrix, and precision/recall for classification</a:t>
            </a:r>
          </a:p>
          <a:p>
            <a:endParaRPr lang="en-US" dirty="0"/>
          </a:p>
          <a:p>
            <a:r>
              <a:rPr lang="en-US" b="1" dirty="0"/>
              <a:t> </a:t>
            </a:r>
            <a:endParaRPr lang="en-US" dirty="0"/>
          </a:p>
          <a:p>
            <a:pPr>
              <a:buNone/>
            </a:pPr>
            <a:endParaRPr lang="en-US" dirty="0"/>
          </a:p>
          <a:p>
            <a:pPr marL="285750" indent="-285750">
              <a:buFont typeface="Wingdings" panose="05000000000000000000" pitchFamily="2" charset="2"/>
              <a:buChar char="§"/>
            </a:pPr>
            <a:endParaRPr lang="en-US" dirty="0"/>
          </a:p>
        </p:txBody>
      </p:sp>
      <p:sp>
        <p:nvSpPr>
          <p:cNvPr id="2" name="Date Placeholder 31">
            <a:extLst>
              <a:ext uri="{FF2B5EF4-FFF2-40B4-BE49-F238E27FC236}">
                <a16:creationId xmlns:a16="http://schemas.microsoft.com/office/drawing/2014/main" id="{A9BE1D00-BC92-219C-7CA8-2974344DD5E5}"/>
              </a:ext>
            </a:extLst>
          </p:cNvPr>
          <p:cNvSpPr>
            <a:spLocks noGrp="1"/>
          </p:cNvSpPr>
          <p:nvPr>
            <p:ph type="dt" sz="half" idx="10"/>
          </p:nvPr>
        </p:nvSpPr>
        <p:spPr>
          <a:xfrm>
            <a:off x="838200" y="6356350"/>
            <a:ext cx="1549400" cy="365125"/>
          </a:xfrm>
        </p:spPr>
        <p:txBody>
          <a:bodyPr/>
          <a:lstStyle/>
          <a:p>
            <a:r>
              <a:rPr lang="en-US" dirty="0"/>
              <a:t>08/04/2025</a:t>
            </a:r>
          </a:p>
        </p:txBody>
      </p:sp>
    </p:spTree>
    <p:extLst>
      <p:ext uri="{BB962C8B-B14F-4D97-AF65-F5344CB8AC3E}">
        <p14:creationId xmlns:p14="http://schemas.microsoft.com/office/powerpoint/2010/main" val="1641117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F19A2-B98B-CF55-CE9B-02FEA6B8F95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8EDD2A6-787F-67AC-00A7-43D85CF633E3}"/>
              </a:ext>
            </a:extLst>
          </p:cNvPr>
          <p:cNvSpPr>
            <a:spLocks noGrp="1"/>
          </p:cNvSpPr>
          <p:nvPr>
            <p:ph type="title"/>
          </p:nvPr>
        </p:nvSpPr>
        <p:spPr>
          <a:xfrm>
            <a:off x="6735997" y="113203"/>
            <a:ext cx="4617803" cy="768320"/>
          </a:xfrm>
        </p:spPr>
        <p:txBody>
          <a:bodyPr>
            <a:normAutofit/>
          </a:bodyPr>
          <a:lstStyle/>
          <a:p>
            <a:r>
              <a:rPr lang="en-US" sz="2000" dirty="0"/>
              <a:t>Summary</a:t>
            </a:r>
          </a:p>
        </p:txBody>
      </p:sp>
      <p:pic>
        <p:nvPicPr>
          <p:cNvPr id="23" name="Picture Placeholder 22" descr="Colourful Biscuits with faces">
            <a:extLst>
              <a:ext uri="{FF2B5EF4-FFF2-40B4-BE49-F238E27FC236}">
                <a16:creationId xmlns:a16="http://schemas.microsoft.com/office/drawing/2014/main" id="{346E0B5B-7290-9F0A-1AFD-D43BBEEB5F1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id="{345BA612-B677-F4C3-460D-EB246B2B6013}"/>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id="{D44342E6-7225-01E7-02FF-677E30C2DE01}"/>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32" name="Date Placeholder 31">
            <a:extLst>
              <a:ext uri="{FF2B5EF4-FFF2-40B4-BE49-F238E27FC236}">
                <a16:creationId xmlns:a16="http://schemas.microsoft.com/office/drawing/2014/main" id="{EFEEC0D5-42EA-67AD-183E-A3F35D66C7DE}"/>
              </a:ext>
            </a:extLst>
          </p:cNvPr>
          <p:cNvSpPr>
            <a:spLocks noGrp="1"/>
          </p:cNvSpPr>
          <p:nvPr>
            <p:ph type="dt" sz="half" idx="10"/>
          </p:nvPr>
        </p:nvSpPr>
        <p:spPr>
          <a:xfrm>
            <a:off x="838200" y="6356350"/>
            <a:ext cx="1549400" cy="365125"/>
          </a:xfrm>
        </p:spPr>
        <p:txBody>
          <a:bodyPr/>
          <a:lstStyle/>
          <a:p>
            <a:r>
              <a:rPr lang="en-US" dirty="0"/>
              <a:t>08/04/2025</a:t>
            </a:r>
          </a:p>
        </p:txBody>
      </p:sp>
      <p:sp>
        <p:nvSpPr>
          <p:cNvPr id="12" name="Footer Placeholder 11">
            <a:extLst>
              <a:ext uri="{FF2B5EF4-FFF2-40B4-BE49-F238E27FC236}">
                <a16:creationId xmlns:a16="http://schemas.microsoft.com/office/drawing/2014/main" id="{FC046AE5-4F2C-4476-BC69-B325C4367795}"/>
              </a:ext>
            </a:extLst>
          </p:cNvPr>
          <p:cNvSpPr>
            <a:spLocks noGrp="1"/>
          </p:cNvSpPr>
          <p:nvPr>
            <p:ph type="ftr" sz="quarter" idx="11"/>
          </p:nvPr>
        </p:nvSpPr>
        <p:spPr/>
        <p:txBody>
          <a:bodyPr/>
          <a:lstStyle/>
          <a:p>
            <a:r>
              <a:rPr lang="en-IN" dirty="0"/>
              <a:t>Restaurant Analysis</a:t>
            </a:r>
            <a:endParaRPr lang="en-US" dirty="0"/>
          </a:p>
        </p:txBody>
      </p:sp>
      <p:sp>
        <p:nvSpPr>
          <p:cNvPr id="13" name="Slide Number Placeholder 12">
            <a:extLst>
              <a:ext uri="{FF2B5EF4-FFF2-40B4-BE49-F238E27FC236}">
                <a16:creationId xmlns:a16="http://schemas.microsoft.com/office/drawing/2014/main" id="{E974DE8C-8E31-4A87-45DC-EF16A9088D59}"/>
              </a:ext>
            </a:extLst>
          </p:cNvPr>
          <p:cNvSpPr>
            <a:spLocks noGrp="1"/>
          </p:cNvSpPr>
          <p:nvPr>
            <p:ph type="sldNum" sz="quarter" idx="12"/>
          </p:nvPr>
        </p:nvSpPr>
        <p:spPr/>
        <p:txBody>
          <a:bodyPr/>
          <a:lstStyle/>
          <a:p>
            <a:fld id="{5EA792F7-1D9E-4C7E-A103-E8EDFDC2691E}" type="slidenum">
              <a:rPr lang="en-US" smtClean="0"/>
              <a:t>46</a:t>
            </a:fld>
            <a:endParaRPr lang="en-US" dirty="0"/>
          </a:p>
        </p:txBody>
      </p:sp>
      <p:sp>
        <p:nvSpPr>
          <p:cNvPr id="5" name="TextBox 4">
            <a:extLst>
              <a:ext uri="{FF2B5EF4-FFF2-40B4-BE49-F238E27FC236}">
                <a16:creationId xmlns:a16="http://schemas.microsoft.com/office/drawing/2014/main" id="{88B2F87E-E2CE-C0EE-F944-77E2D76D67BE}"/>
              </a:ext>
            </a:extLst>
          </p:cNvPr>
          <p:cNvSpPr txBox="1"/>
          <p:nvPr/>
        </p:nvSpPr>
        <p:spPr>
          <a:xfrm>
            <a:off x="5996898" y="881523"/>
            <a:ext cx="6096000" cy="3970318"/>
          </a:xfrm>
          <a:prstGeom prst="rect">
            <a:avLst/>
          </a:prstGeom>
          <a:noFill/>
        </p:spPr>
        <p:txBody>
          <a:bodyPr wrap="square">
            <a:spAutoFit/>
          </a:bodyPr>
          <a:lstStyle/>
          <a:p>
            <a:pPr>
              <a:buFont typeface="+mj-lt"/>
              <a:buAutoNum type="arabicPeriod" startAt="14"/>
            </a:pPr>
            <a:r>
              <a:rPr lang="en-US" b="1" dirty="0"/>
              <a:t>🧠 Business Value</a:t>
            </a:r>
            <a:r>
              <a:rPr lang="en-US" dirty="0"/>
              <a:t>:</a:t>
            </a:r>
          </a:p>
          <a:p>
            <a:pPr>
              <a:buFont typeface="Arial" panose="020B0604020202020204" pitchFamily="34" charset="0"/>
              <a:buChar char="•"/>
            </a:pPr>
            <a:r>
              <a:rPr lang="en-US" dirty="0"/>
              <a:t>Helps customers identify top places by taste &amp; cost</a:t>
            </a:r>
          </a:p>
          <a:p>
            <a:pPr>
              <a:buFont typeface="Arial" panose="020B0604020202020204" pitchFamily="34" charset="0"/>
              <a:buChar char="•"/>
            </a:pPr>
            <a:r>
              <a:rPr lang="en-US" dirty="0"/>
              <a:t>Assists restaurant owners in understanding key factors affecting success</a:t>
            </a:r>
          </a:p>
          <a:p>
            <a:endParaRPr lang="en-US" dirty="0"/>
          </a:p>
          <a:p>
            <a:pPr>
              <a:buNone/>
            </a:pPr>
            <a:endParaRPr lang="en-US" dirty="0"/>
          </a:p>
          <a:p>
            <a:r>
              <a:rPr lang="en-US" b="1" dirty="0"/>
              <a:t>15.📦 Final Outcome</a:t>
            </a:r>
            <a:r>
              <a:rPr lang="en-US" dirty="0"/>
              <a:t>:</a:t>
            </a:r>
          </a:p>
          <a:p>
            <a:pPr marL="742950" lvl="1" indent="-285750">
              <a:buFont typeface="+mj-lt"/>
              <a:buAutoNum type="arabicPeriod"/>
            </a:pPr>
            <a:r>
              <a:rPr lang="en-US" dirty="0"/>
              <a:t>Completed full cycle from data cleaning → EDA → dashboard → statistical analysis → ML modeling</a:t>
            </a:r>
          </a:p>
          <a:p>
            <a:pPr marL="742950" lvl="1" indent="-285750">
              <a:buFont typeface="+mj-lt"/>
              <a:buAutoNum type="arabicPeriod"/>
            </a:pPr>
            <a:r>
              <a:rPr lang="en-US" dirty="0"/>
              <a:t>Gained actionable insights and built prediction models with real-world use cases</a:t>
            </a:r>
          </a:p>
          <a:p>
            <a:endParaRPr lang="en-US" dirty="0"/>
          </a:p>
          <a:p>
            <a:pPr>
              <a:buNone/>
            </a:pPr>
            <a:endParaRPr lang="en-US"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3560452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6" y="174173"/>
            <a:ext cx="4198182" cy="1158857"/>
          </a:xfrm>
        </p:spPr>
        <p:txBody>
          <a:bodyPr/>
          <a:lstStyle/>
          <a:p>
            <a:r>
              <a:rPr lang="en-US" dirty="0"/>
              <a:t>Team</a:t>
            </a:r>
          </a:p>
        </p:txBody>
      </p:sp>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a:lstStyle/>
          <a:p>
            <a:fld id="{5EA792F7-1D9E-4C7E-A103-E8EDFDC2691E}" type="slidenum">
              <a:rPr lang="en-US" smtClean="0"/>
              <a:t>47</a:t>
            </a:fld>
            <a:endParaRPr lang="en-US" dirty="0"/>
          </a:p>
        </p:txBody>
      </p:sp>
      <p:pic>
        <p:nvPicPr>
          <p:cNvPr id="3" name="Picture 2">
            <a:extLst>
              <a:ext uri="{FF2B5EF4-FFF2-40B4-BE49-F238E27FC236}">
                <a16:creationId xmlns:a16="http://schemas.microsoft.com/office/drawing/2014/main" id="{7B800B80-7713-1877-B5E7-16A57A5B54E0}"/>
              </a:ext>
            </a:extLst>
          </p:cNvPr>
          <p:cNvPicPr>
            <a:picLocks noChangeAspect="1"/>
          </p:cNvPicPr>
          <p:nvPr/>
        </p:nvPicPr>
        <p:blipFill>
          <a:blip r:embed="rId3"/>
          <a:stretch>
            <a:fillRect/>
          </a:stretch>
        </p:blipFill>
        <p:spPr>
          <a:xfrm>
            <a:off x="737419" y="1514168"/>
            <a:ext cx="4542503" cy="492104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extBox 5">
            <a:extLst>
              <a:ext uri="{FF2B5EF4-FFF2-40B4-BE49-F238E27FC236}">
                <a16:creationId xmlns:a16="http://schemas.microsoft.com/office/drawing/2014/main" id="{95DECD51-8C56-8AF0-0C72-2294CE2C5ABA}"/>
              </a:ext>
            </a:extLst>
          </p:cNvPr>
          <p:cNvSpPr txBox="1"/>
          <p:nvPr/>
        </p:nvSpPr>
        <p:spPr>
          <a:xfrm>
            <a:off x="5643716" y="2119303"/>
            <a:ext cx="6096000" cy="1200329"/>
          </a:xfrm>
          <a:prstGeom prst="rect">
            <a:avLst/>
          </a:prstGeom>
          <a:noFill/>
        </p:spPr>
        <p:txBody>
          <a:bodyPr wrap="square">
            <a:spAutoFit/>
          </a:bodyPr>
          <a:lstStyle/>
          <a:p>
            <a:r>
              <a:rPr lang="en-US" sz="2400" dirty="0"/>
              <a:t>👤 </a:t>
            </a:r>
            <a:r>
              <a:rPr lang="en-US" sz="2400" b="1" dirty="0"/>
              <a:t>Name</a:t>
            </a:r>
            <a:r>
              <a:rPr lang="en-US" sz="2400" dirty="0"/>
              <a:t>: </a:t>
            </a:r>
            <a:r>
              <a:rPr lang="en-US" sz="2400" dirty="0" err="1"/>
              <a:t>Daroor</a:t>
            </a:r>
            <a:r>
              <a:rPr lang="en-US" sz="2400" dirty="0"/>
              <a:t> Pavan Kalyan</a:t>
            </a:r>
            <a:br>
              <a:rPr lang="en-US" sz="2400" dirty="0"/>
            </a:br>
            <a:r>
              <a:rPr lang="en-US" sz="2400" dirty="0"/>
              <a:t>📍 </a:t>
            </a:r>
            <a:r>
              <a:rPr lang="en-US" sz="2400" b="1" dirty="0"/>
              <a:t>Role</a:t>
            </a:r>
            <a:r>
              <a:rPr lang="en-US" sz="2400" dirty="0"/>
              <a:t>: Data Analyst </a:t>
            </a:r>
            <a:br>
              <a:rPr lang="en-US" sz="2400" dirty="0"/>
            </a:br>
            <a:r>
              <a:rPr lang="en-US" sz="2400" dirty="0"/>
              <a:t>📅 </a:t>
            </a:r>
            <a:r>
              <a:rPr lang="en-US" sz="2400" b="1" dirty="0"/>
              <a:t>Date</a:t>
            </a:r>
            <a:r>
              <a:rPr lang="en-US" sz="2400" dirty="0"/>
              <a:t>:08 April 2025</a:t>
            </a:r>
            <a:endParaRPr lang="en-IN" sz="2400" dirty="0"/>
          </a:p>
        </p:txBody>
      </p:sp>
    </p:spTree>
    <p:extLst>
      <p:ext uri="{BB962C8B-B14F-4D97-AF65-F5344CB8AC3E}">
        <p14:creationId xmlns:p14="http://schemas.microsoft.com/office/powerpoint/2010/main" val="1352570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976055" y="633045"/>
            <a:ext cx="5177077" cy="3863063"/>
          </a:xfrm>
        </p:spPr>
        <p:txBody>
          <a:bodyPr/>
          <a:lstStyle/>
          <a:p>
            <a:r>
              <a:rPr lang="en-US" dirty="0"/>
              <a:t>The way to get started is to quit talking and begin doing.</a:t>
            </a:r>
          </a:p>
        </p:txBody>
      </p:sp>
      <p:sp>
        <p:nvSpPr>
          <p:cNvPr id="6" name="Text Placeholder 5">
            <a:extLst>
              <a:ext uri="{FF2B5EF4-FFF2-40B4-BE49-F238E27FC236}">
                <a16:creationId xmlns:a16="http://schemas.microsoft.com/office/drawing/2014/main" id="{55330DE0-8B71-4239-923E-A53850E47B81}"/>
              </a:ext>
            </a:extLst>
          </p:cNvPr>
          <p:cNvSpPr>
            <a:spLocks noGrp="1"/>
          </p:cNvSpPr>
          <p:nvPr>
            <p:ph type="body" sz="quarter" idx="13"/>
          </p:nvPr>
        </p:nvSpPr>
        <p:spPr>
          <a:xfrm>
            <a:off x="2975828" y="4669152"/>
            <a:ext cx="5177572" cy="887031"/>
          </a:xfrm>
        </p:spPr>
        <p:txBody>
          <a:bodyPr/>
          <a:lstStyle/>
          <a:p>
            <a:r>
              <a:rPr lang="en-US" dirty="0"/>
              <a:t>Walt Disney</a:t>
            </a:r>
          </a:p>
        </p:txBody>
      </p:sp>
      <p:sp>
        <p:nvSpPr>
          <p:cNvPr id="7" name="Date Placeholder 6">
            <a:extLst>
              <a:ext uri="{FF2B5EF4-FFF2-40B4-BE49-F238E27FC236}">
                <a16:creationId xmlns:a16="http://schemas.microsoft.com/office/drawing/2014/main" id="{31BC2428-8FD3-4491-BA9A-52A6F7BD28C8}"/>
              </a:ext>
            </a:extLst>
          </p:cNvPr>
          <p:cNvSpPr>
            <a:spLocks noGrp="1"/>
          </p:cNvSpPr>
          <p:nvPr>
            <p:ph type="dt" sz="half" idx="10"/>
          </p:nvPr>
        </p:nvSpPr>
        <p:spPr>
          <a:xfrm>
            <a:off x="838200" y="6356350"/>
            <a:ext cx="2743200" cy="365125"/>
          </a:xfrm>
        </p:spPr>
        <p:txBody>
          <a:bodyPr/>
          <a:lstStyle/>
          <a:p>
            <a:r>
              <a:rPr lang="en-US" dirty="0"/>
              <a:t>08/04/2025</a:t>
            </a:r>
          </a:p>
        </p:txBody>
      </p:sp>
      <p:sp>
        <p:nvSpPr>
          <p:cNvPr id="12" name="Footer Placeholder 11">
            <a:extLst>
              <a:ext uri="{FF2B5EF4-FFF2-40B4-BE49-F238E27FC236}">
                <a16:creationId xmlns:a16="http://schemas.microsoft.com/office/drawing/2014/main" id="{DAF52864-41D3-4E33-950C-5FCEBC016BE8}"/>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p:txBody>
          <a:bodyPr/>
          <a:lstStyle/>
          <a:p>
            <a:fld id="{5EA792F7-1D9E-4C7E-A103-E8EDFDC2691E}" type="slidenum">
              <a:rPr lang="en-US" smtClean="0">
                <a:solidFill>
                  <a:srgbClr val="898989"/>
                </a:solidFill>
              </a:rPr>
              <a:t>48</a:t>
            </a:fld>
            <a:endParaRPr lang="en-US" dirty="0">
              <a:solidFill>
                <a:srgbClr val="898989"/>
              </a:solidFill>
            </a:endParaRPr>
          </a:p>
        </p:txBody>
      </p:sp>
    </p:spTree>
    <p:extLst>
      <p:ext uri="{BB962C8B-B14F-4D97-AF65-F5344CB8AC3E}">
        <p14:creationId xmlns:p14="http://schemas.microsoft.com/office/powerpoint/2010/main" val="4079268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a:lstStyle/>
          <a:p>
            <a:r>
              <a:rPr lang="en-US" dirty="0"/>
              <a:t>THANK YOU</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677119" y="4276532"/>
            <a:ext cx="3914546" cy="1559117"/>
          </a:xfrm>
        </p:spPr>
        <p:txBody>
          <a:bodyPr>
            <a:normAutofit/>
          </a:bodyPr>
          <a:lstStyle/>
          <a:p>
            <a:r>
              <a:rPr lang="en-US" dirty="0" err="1"/>
              <a:t>Daroor</a:t>
            </a:r>
            <a:r>
              <a:rPr lang="en-US" dirty="0"/>
              <a:t> Pavan Kalyan</a:t>
            </a:r>
          </a:p>
          <a:p>
            <a:r>
              <a:rPr lang="en-US" dirty="0"/>
              <a:t>daroorpavankalyan@gmail.com</a:t>
            </a:r>
            <a:br>
              <a:rPr lang="en-US" dirty="0"/>
            </a:br>
            <a:r>
              <a:rPr lang="en-US" dirty="0"/>
              <a:t> </a:t>
            </a:r>
          </a:p>
        </p:txBody>
      </p:sp>
      <p:sp>
        <p:nvSpPr>
          <p:cNvPr id="2" name="Date Placeholder 1">
            <a:extLst>
              <a:ext uri="{FF2B5EF4-FFF2-40B4-BE49-F238E27FC236}">
                <a16:creationId xmlns:a16="http://schemas.microsoft.com/office/drawing/2014/main" id="{EAC526F9-A7E7-4B72-967B-74782460DF28}"/>
              </a:ext>
            </a:extLst>
          </p:cNvPr>
          <p:cNvSpPr>
            <a:spLocks noGrp="1"/>
          </p:cNvSpPr>
          <p:nvPr>
            <p:ph type="dt" sz="half" idx="10"/>
          </p:nvPr>
        </p:nvSpPr>
        <p:spPr>
          <a:xfrm>
            <a:off x="838200" y="6356350"/>
            <a:ext cx="2743200" cy="365125"/>
          </a:xfrm>
        </p:spPr>
        <p:txBody>
          <a:bodyPr/>
          <a:lstStyle/>
          <a:p>
            <a:r>
              <a:rPr lang="en-US" dirty="0"/>
              <a:t>08/1/2025</a:t>
            </a:r>
          </a:p>
        </p:txBody>
      </p:sp>
      <p:pic>
        <p:nvPicPr>
          <p:cNvPr id="17" name="Picture Placeholder 16" descr="Cupcake Icing">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359307" y="470931"/>
            <a:ext cx="4833901" cy="5696168"/>
          </a:xfrm>
        </p:spPr>
      </p:pic>
      <p:sp>
        <p:nvSpPr>
          <p:cNvPr id="13" name="Footer Placeholder 12">
            <a:extLst>
              <a:ext uri="{FF2B5EF4-FFF2-40B4-BE49-F238E27FC236}">
                <a16:creationId xmlns:a16="http://schemas.microsoft.com/office/drawing/2014/main" id="{3B0C98D2-D0E1-4FBC-8B34-1CD41E1F61FD}"/>
              </a:ext>
            </a:extLst>
          </p:cNvPr>
          <p:cNvSpPr>
            <a:spLocks noGrp="1"/>
          </p:cNvSpPr>
          <p:nvPr>
            <p:ph type="ftr" sz="quarter" idx="11"/>
          </p:nvPr>
        </p:nvSpPr>
        <p:spPr/>
        <p:txBody>
          <a:bodyPr/>
          <a:lstStyle/>
          <a:p>
            <a:r>
              <a:rPr lang="en-US" dirty="0"/>
              <a:t>Restaurant analysis</a:t>
            </a:r>
          </a:p>
        </p:txBody>
      </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p:txBody>
          <a:bodyPr/>
          <a:lstStyle/>
          <a:p>
            <a:fld id="{F3450C42-9A0B-4425-92C2-70FCF7C45734}" type="slidenum">
              <a:rPr lang="en-US" smtClean="0"/>
              <a:t>49</a:t>
            </a:fld>
            <a:endParaRPr lang="en-US" dirty="0"/>
          </a:p>
        </p:txBody>
      </p:sp>
    </p:spTree>
    <p:extLst>
      <p:ext uri="{BB962C8B-B14F-4D97-AF65-F5344CB8AC3E}">
        <p14:creationId xmlns:p14="http://schemas.microsoft.com/office/powerpoint/2010/main" val="1207573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412955" y="605068"/>
            <a:ext cx="4441723" cy="1124949"/>
          </a:xfrm>
        </p:spPr>
        <p:txBody>
          <a:bodyPr>
            <a:normAutofit/>
          </a:bodyPr>
          <a:lstStyle/>
          <a:p>
            <a:r>
              <a:rPr lang="en-US" sz="3200" dirty="0">
                <a:latin typeface="+mn-lt"/>
              </a:rPr>
              <a:t>Data Source:</a:t>
            </a:r>
          </a:p>
        </p:txBody>
      </p:sp>
      <p:sp>
        <p:nvSpPr>
          <p:cNvPr id="6" name="Footer Placeholder 5">
            <a:extLst>
              <a:ext uri="{FF2B5EF4-FFF2-40B4-BE49-F238E27FC236}">
                <a16:creationId xmlns:a16="http://schemas.microsoft.com/office/drawing/2014/main" id="{BD369B84-C2C6-4BA4-BC9B-0A50E9CE4EA9}"/>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5</a:t>
            </a:fld>
            <a:endParaRPr lang="en-US" dirty="0"/>
          </a:p>
        </p:txBody>
      </p:sp>
      <p:sp>
        <p:nvSpPr>
          <p:cNvPr id="2" name="TextBox 1">
            <a:extLst>
              <a:ext uri="{FF2B5EF4-FFF2-40B4-BE49-F238E27FC236}">
                <a16:creationId xmlns:a16="http://schemas.microsoft.com/office/drawing/2014/main" id="{850D1D5D-34D1-A623-868F-5A9D99857E5B}"/>
              </a:ext>
            </a:extLst>
          </p:cNvPr>
          <p:cNvSpPr txBox="1"/>
          <p:nvPr/>
        </p:nvSpPr>
        <p:spPr>
          <a:xfrm>
            <a:off x="412955" y="1465007"/>
            <a:ext cx="6105832"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Dataset collected from </a:t>
            </a:r>
            <a:r>
              <a:rPr lang="en-US" b="1" dirty="0"/>
              <a:t>Kaggle</a:t>
            </a:r>
            <a:r>
              <a:rPr lang="en-US" dirty="0"/>
              <a:t> (Zomato EDA)</a:t>
            </a:r>
          </a:p>
          <a:p>
            <a:pPr marL="285750" indent="-285750">
              <a:buFont typeface="Wingdings" panose="05000000000000000000" pitchFamily="2" charset="2"/>
              <a:buChar char="v"/>
            </a:pPr>
            <a:r>
              <a:rPr lang="en-US" dirty="0"/>
              <a:t>Cleaned and preprocessed version used for analysis</a:t>
            </a:r>
          </a:p>
          <a:p>
            <a:pPr marL="285750" indent="-285750">
              <a:buFont typeface="Wingdings" panose="05000000000000000000" pitchFamily="2" charset="2"/>
              <a:buChar char="v"/>
            </a:pPr>
            <a:endParaRPr lang="en-IN" dirty="0"/>
          </a:p>
        </p:txBody>
      </p:sp>
      <p:sp>
        <p:nvSpPr>
          <p:cNvPr id="9" name="Title 14">
            <a:extLst>
              <a:ext uri="{FF2B5EF4-FFF2-40B4-BE49-F238E27FC236}">
                <a16:creationId xmlns:a16="http://schemas.microsoft.com/office/drawing/2014/main" id="{BAC01E6A-57C0-3998-772E-3543671DD674}"/>
              </a:ext>
            </a:extLst>
          </p:cNvPr>
          <p:cNvSpPr txBox="1">
            <a:spLocks/>
          </p:cNvSpPr>
          <p:nvPr/>
        </p:nvSpPr>
        <p:spPr>
          <a:xfrm>
            <a:off x="412955" y="2026600"/>
            <a:ext cx="4441723" cy="11249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a:lstStyle>
          <a:p>
            <a:r>
              <a:rPr lang="en-US" sz="3200" dirty="0">
                <a:latin typeface="+mn-lt"/>
              </a:rPr>
              <a:t>Number of Records:</a:t>
            </a:r>
          </a:p>
        </p:txBody>
      </p:sp>
      <p:sp>
        <p:nvSpPr>
          <p:cNvPr id="10" name="TextBox 9">
            <a:extLst>
              <a:ext uri="{FF2B5EF4-FFF2-40B4-BE49-F238E27FC236}">
                <a16:creationId xmlns:a16="http://schemas.microsoft.com/office/drawing/2014/main" id="{8F68038E-03DD-FF22-F53E-E879C49A2294}"/>
              </a:ext>
            </a:extLst>
          </p:cNvPr>
          <p:cNvSpPr txBox="1"/>
          <p:nvPr/>
        </p:nvSpPr>
        <p:spPr>
          <a:xfrm>
            <a:off x="412955" y="2870752"/>
            <a:ext cx="11041626" cy="1754326"/>
          </a:xfrm>
          <a:prstGeom prst="rect">
            <a:avLst/>
          </a:prstGeom>
          <a:noFill/>
        </p:spPr>
        <p:txBody>
          <a:bodyPr wrap="square" rtlCol="0">
            <a:spAutoFit/>
          </a:bodyPr>
          <a:lstStyle/>
          <a:p>
            <a:pPr marL="285750" indent="-285750">
              <a:buFont typeface="Wingdings" panose="05000000000000000000" pitchFamily="2" charset="2"/>
              <a:buChar char="v"/>
            </a:pPr>
            <a:r>
              <a:rPr lang="en-US" b="1" dirty="0"/>
              <a:t>Final cleaned dataset</a:t>
            </a:r>
            <a:r>
              <a:rPr lang="en-US" dirty="0"/>
              <a:t> contains </a:t>
            </a:r>
            <a:r>
              <a:rPr lang="en-US" b="1" dirty="0"/>
              <a:t>30,959 restaurant entries</a:t>
            </a:r>
            <a:r>
              <a:rPr lang="en-US" dirty="0"/>
              <a:t> after removing </a:t>
            </a:r>
            <a:r>
              <a:rPr lang="en-US" b="1" dirty="0"/>
              <a:t>duplicates, missing, and irrelevant data</a:t>
            </a:r>
          </a:p>
          <a:p>
            <a:pPr marL="285750" indent="-285750">
              <a:buFont typeface="Wingdings" panose="05000000000000000000" pitchFamily="2" charset="2"/>
              <a:buChar char="v"/>
            </a:pPr>
            <a:r>
              <a:rPr lang="en-IN" b="1" dirty="0"/>
              <a:t>Data Format:</a:t>
            </a:r>
            <a:r>
              <a:rPr lang="en-IN" dirty="0"/>
              <a:t> CSV</a:t>
            </a:r>
            <a:endParaRPr lang="en-US" b="1" dirty="0"/>
          </a:p>
          <a:p>
            <a:pPr marL="285750" indent="-285750">
              <a:buFont typeface="Wingdings" panose="05000000000000000000" pitchFamily="2" charset="2"/>
              <a:buChar char="v"/>
            </a:pPr>
            <a:r>
              <a:rPr lang="en-IN" b="1" dirty="0"/>
              <a:t>Focus Area:</a:t>
            </a:r>
            <a:r>
              <a:rPr lang="en-IN" dirty="0"/>
              <a:t> </a:t>
            </a:r>
            <a:r>
              <a:rPr lang="en-IN" b="1" dirty="0"/>
              <a:t>Karnataka, India</a:t>
            </a:r>
          </a:p>
          <a:p>
            <a:pPr marL="285750" indent="-285750">
              <a:buFont typeface="Wingdings" panose="05000000000000000000" pitchFamily="2" charset="2"/>
              <a:buChar char="v"/>
            </a:pPr>
            <a:r>
              <a:rPr lang="en-US" b="1" dirty="0"/>
              <a:t>Key Attributes:</a:t>
            </a:r>
            <a:r>
              <a:rPr lang="en-US" dirty="0"/>
              <a:t> restaurant, location, rating, votes, cost, cuisines, online order, table booking, types, rest type.</a:t>
            </a:r>
          </a:p>
          <a:p>
            <a:pPr marL="285750" indent="-285750">
              <a:buFont typeface="Wingdings" panose="05000000000000000000" pitchFamily="2" charset="2"/>
              <a:buChar char="v"/>
            </a:pPr>
            <a:endParaRPr lang="en-IN" dirty="0"/>
          </a:p>
        </p:txBody>
      </p:sp>
      <p:sp>
        <p:nvSpPr>
          <p:cNvPr id="3" name="Date Placeholder 31">
            <a:extLst>
              <a:ext uri="{FF2B5EF4-FFF2-40B4-BE49-F238E27FC236}">
                <a16:creationId xmlns:a16="http://schemas.microsoft.com/office/drawing/2014/main" id="{492BC608-1136-1E73-FF9F-AF8316B8F12D}"/>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187399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3BBD5-29B6-C439-0DD8-BAFF04F396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1C4614B-5130-B51C-104E-D88D4D6FFF6F}"/>
              </a:ext>
            </a:extLst>
          </p:cNvPr>
          <p:cNvSpPr>
            <a:spLocks noGrp="1"/>
          </p:cNvSpPr>
          <p:nvPr>
            <p:ph type="ctrTitle"/>
          </p:nvPr>
        </p:nvSpPr>
        <p:spPr>
          <a:xfrm>
            <a:off x="2153265" y="2267873"/>
            <a:ext cx="4463845" cy="2577893"/>
          </a:xfrm>
        </p:spPr>
        <p:txBody>
          <a:bodyPr>
            <a:normAutofit/>
          </a:bodyPr>
          <a:lstStyle/>
          <a:p>
            <a:r>
              <a:rPr lang="en-IN" sz="2000" dirty="0"/>
              <a:t>Data Cleaning</a:t>
            </a:r>
            <a:br>
              <a:rPr lang="en-IN" sz="2000" dirty="0"/>
            </a:br>
            <a:r>
              <a:rPr lang="en-IN" sz="2000" dirty="0"/>
              <a:t>&amp;</a:t>
            </a:r>
            <a:br>
              <a:rPr lang="en-IN" sz="2000" dirty="0"/>
            </a:br>
            <a:r>
              <a:rPr lang="en-IN" sz="2000" dirty="0"/>
              <a:t>Preprocessing</a:t>
            </a:r>
            <a:endParaRPr lang="en-US" sz="2000" dirty="0"/>
          </a:p>
        </p:txBody>
      </p:sp>
      <p:pic>
        <p:nvPicPr>
          <p:cNvPr id="11" name="Picture Placeholder 10" descr="Colourful Donuts">
            <a:extLst>
              <a:ext uri="{FF2B5EF4-FFF2-40B4-BE49-F238E27FC236}">
                <a16:creationId xmlns:a16="http://schemas.microsoft.com/office/drawing/2014/main" id="{F5CA2AA3-1004-E14C-121D-287ED2D8D5A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1088103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6DAF4-C89E-D0FA-6A24-2C119EDE2918}"/>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23A0D07D-7B5A-562A-4EEE-C4EAEADFD616}"/>
              </a:ext>
            </a:extLst>
          </p:cNvPr>
          <p:cNvSpPr>
            <a:spLocks noGrp="1"/>
          </p:cNvSpPr>
          <p:nvPr>
            <p:ph type="title"/>
          </p:nvPr>
        </p:nvSpPr>
        <p:spPr>
          <a:xfrm>
            <a:off x="412955" y="605068"/>
            <a:ext cx="4441723" cy="1124949"/>
          </a:xfrm>
        </p:spPr>
        <p:txBody>
          <a:bodyPr>
            <a:normAutofit/>
          </a:bodyPr>
          <a:lstStyle/>
          <a:p>
            <a:r>
              <a:rPr lang="en-US" sz="3200" dirty="0">
                <a:latin typeface="+mn-lt"/>
              </a:rPr>
              <a:t>Data Cleaning:</a:t>
            </a:r>
          </a:p>
        </p:txBody>
      </p:sp>
      <p:sp>
        <p:nvSpPr>
          <p:cNvPr id="7" name="Slide Number Placeholder 6">
            <a:extLst>
              <a:ext uri="{FF2B5EF4-FFF2-40B4-BE49-F238E27FC236}">
                <a16:creationId xmlns:a16="http://schemas.microsoft.com/office/drawing/2014/main" id="{7F5575A6-D1AC-6DC1-AE03-963523505055}"/>
              </a:ext>
            </a:extLst>
          </p:cNvPr>
          <p:cNvSpPr>
            <a:spLocks noGrp="1"/>
          </p:cNvSpPr>
          <p:nvPr>
            <p:ph type="sldNum" sz="quarter" idx="12"/>
          </p:nvPr>
        </p:nvSpPr>
        <p:spPr/>
        <p:txBody>
          <a:bodyPr/>
          <a:lstStyle/>
          <a:p>
            <a:fld id="{80967E29-1480-472A-9FC5-C4768A52587C}" type="slidenum">
              <a:rPr lang="en-US" smtClean="0"/>
              <a:t>7</a:t>
            </a:fld>
            <a:endParaRPr lang="en-US" dirty="0"/>
          </a:p>
        </p:txBody>
      </p:sp>
      <p:sp>
        <p:nvSpPr>
          <p:cNvPr id="2" name="TextBox 1">
            <a:extLst>
              <a:ext uri="{FF2B5EF4-FFF2-40B4-BE49-F238E27FC236}">
                <a16:creationId xmlns:a16="http://schemas.microsoft.com/office/drawing/2014/main" id="{1BB1BDFE-0F05-B49F-4E80-0FB6886F495C}"/>
              </a:ext>
            </a:extLst>
          </p:cNvPr>
          <p:cNvSpPr txBox="1"/>
          <p:nvPr/>
        </p:nvSpPr>
        <p:spPr>
          <a:xfrm>
            <a:off x="412955" y="1465007"/>
            <a:ext cx="6105832" cy="4801314"/>
          </a:xfrm>
          <a:prstGeom prst="rect">
            <a:avLst/>
          </a:prstGeom>
          <a:noFill/>
        </p:spPr>
        <p:txBody>
          <a:bodyPr wrap="square" rtlCol="0">
            <a:spAutoFit/>
          </a:bodyPr>
          <a:lstStyle/>
          <a:p>
            <a:pPr marL="285750" indent="-285750">
              <a:buFont typeface="Wingdings" panose="05000000000000000000" pitchFamily="2" charset="2"/>
              <a:buChar char="v"/>
            </a:pPr>
            <a:r>
              <a:rPr lang="en-IN" dirty="0"/>
              <a:t>Deleting redundant columns that are not useful for analysis.</a:t>
            </a:r>
          </a:p>
          <a:p>
            <a:endParaRPr lang="en-US" dirty="0"/>
          </a:p>
          <a:p>
            <a:pPr marL="285750" indent="-285750">
              <a:buFont typeface="Wingdings" panose="05000000000000000000" pitchFamily="2" charset="2"/>
              <a:buChar char="v"/>
            </a:pPr>
            <a:r>
              <a:rPr lang="en-US" dirty="0"/>
              <a:t>Renaming the columns for better readability.</a:t>
            </a:r>
          </a:p>
          <a:p>
            <a:endParaRPr lang="en-US" dirty="0"/>
          </a:p>
          <a:p>
            <a:pPr marL="285750" indent="-285750">
              <a:buFont typeface="Wingdings" panose="05000000000000000000" pitchFamily="2" charset="2"/>
              <a:buChar char="v"/>
            </a:pPr>
            <a:r>
              <a:rPr lang="en-IN" dirty="0"/>
              <a:t>Dropping duplicate restaurant entries.</a:t>
            </a:r>
          </a:p>
          <a:p>
            <a:endParaRPr lang="en-US" dirty="0"/>
          </a:p>
          <a:p>
            <a:pPr marL="285750" indent="-285750">
              <a:buFont typeface="Wingdings" panose="05000000000000000000" pitchFamily="2" charset="2"/>
              <a:buChar char="v"/>
            </a:pPr>
            <a:r>
              <a:rPr lang="en-US" dirty="0"/>
              <a:t>Cleaning individual columns (e.g., price, rating, cuisines).</a:t>
            </a:r>
          </a:p>
          <a:p>
            <a:endParaRPr lang="en-US" dirty="0"/>
          </a:p>
          <a:p>
            <a:pPr marL="285750" indent="-285750">
              <a:buFont typeface="Wingdings" panose="05000000000000000000" pitchFamily="2" charset="2"/>
              <a:buChar char="v"/>
            </a:pPr>
            <a:r>
              <a:rPr lang="en-US" dirty="0"/>
              <a:t>Removing </a:t>
            </a:r>
            <a:r>
              <a:rPr lang="en-US" dirty="0" err="1"/>
              <a:t>NaN</a:t>
            </a:r>
            <a:r>
              <a:rPr lang="en-US" dirty="0"/>
              <a:t> (missing values) From the dataset.</a:t>
            </a:r>
          </a:p>
          <a:p>
            <a:endParaRPr lang="en-US" dirty="0"/>
          </a:p>
          <a:p>
            <a:pPr marL="285750" indent="-285750">
              <a:buFont typeface="Wingdings" panose="05000000000000000000" pitchFamily="2" charset="2"/>
              <a:buChar char="v"/>
            </a:pPr>
            <a:r>
              <a:rPr lang="en-US" dirty="0"/>
              <a:t>Applied necessary transformations to standardize the data.</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IN" dirty="0"/>
          </a:p>
        </p:txBody>
      </p:sp>
      <p:sp>
        <p:nvSpPr>
          <p:cNvPr id="8" name="TextBox 7">
            <a:extLst>
              <a:ext uri="{FF2B5EF4-FFF2-40B4-BE49-F238E27FC236}">
                <a16:creationId xmlns:a16="http://schemas.microsoft.com/office/drawing/2014/main" id="{75675695-5C7D-2EE6-ECC9-CC73B33F604A}"/>
              </a:ext>
            </a:extLst>
          </p:cNvPr>
          <p:cNvSpPr txBox="1"/>
          <p:nvPr/>
        </p:nvSpPr>
        <p:spPr>
          <a:xfrm>
            <a:off x="7600336" y="1364188"/>
            <a:ext cx="3677265" cy="3416320"/>
          </a:xfrm>
          <a:prstGeom prst="rect">
            <a:avLst/>
          </a:prstGeom>
          <a:noFill/>
        </p:spPr>
        <p:txBody>
          <a:bodyPr wrap="square" rtlCol="0">
            <a:spAutoFit/>
          </a:bodyPr>
          <a:lstStyle/>
          <a:p>
            <a:r>
              <a:rPr lang="en-IN" dirty="0"/>
              <a:t>Raw Data  </a:t>
            </a:r>
          </a:p>
          <a:p>
            <a:r>
              <a:rPr lang="en-IN" dirty="0"/>
              <a:t>   ↓  </a:t>
            </a:r>
          </a:p>
          <a:p>
            <a:r>
              <a:rPr lang="en-IN" dirty="0"/>
              <a:t>Remove Duplicates  </a:t>
            </a:r>
          </a:p>
          <a:p>
            <a:r>
              <a:rPr lang="en-IN" dirty="0"/>
              <a:t>   ↓  </a:t>
            </a:r>
          </a:p>
          <a:p>
            <a:r>
              <a:rPr lang="en-IN" dirty="0"/>
              <a:t>Handle Missing Values  </a:t>
            </a:r>
          </a:p>
          <a:p>
            <a:r>
              <a:rPr lang="en-IN" dirty="0"/>
              <a:t>   ↓  </a:t>
            </a:r>
          </a:p>
          <a:p>
            <a:r>
              <a:rPr lang="en-IN" dirty="0"/>
              <a:t>Rename Columns  </a:t>
            </a:r>
          </a:p>
          <a:p>
            <a:r>
              <a:rPr lang="en-IN" dirty="0"/>
              <a:t>   ↓  </a:t>
            </a:r>
          </a:p>
          <a:p>
            <a:r>
              <a:rPr lang="en-IN" dirty="0"/>
              <a:t>Clean Individual Columns  </a:t>
            </a:r>
          </a:p>
          <a:p>
            <a:r>
              <a:rPr lang="en-IN" dirty="0"/>
              <a:t>   ↓  </a:t>
            </a:r>
          </a:p>
          <a:p>
            <a:r>
              <a:rPr lang="en-IN" dirty="0"/>
              <a:t>Final Dataset</a:t>
            </a:r>
          </a:p>
          <a:p>
            <a:endParaRPr lang="en-IN" dirty="0"/>
          </a:p>
        </p:txBody>
      </p:sp>
      <p:sp>
        <p:nvSpPr>
          <p:cNvPr id="3" name="Date Placeholder 31">
            <a:extLst>
              <a:ext uri="{FF2B5EF4-FFF2-40B4-BE49-F238E27FC236}">
                <a16:creationId xmlns:a16="http://schemas.microsoft.com/office/drawing/2014/main" id="{B9249938-2B2B-6AE8-6B74-C54E4E04CCA1}"/>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1011587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D341D-48BF-5421-DBE1-386522D62F2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CD270FA-A308-8DA4-6E91-93823DDB7DB5}"/>
              </a:ext>
            </a:extLst>
          </p:cNvPr>
          <p:cNvSpPr>
            <a:spLocks noGrp="1"/>
          </p:cNvSpPr>
          <p:nvPr>
            <p:ph type="ctrTitle"/>
          </p:nvPr>
        </p:nvSpPr>
        <p:spPr>
          <a:xfrm>
            <a:off x="2153265" y="2267873"/>
            <a:ext cx="4463845" cy="2577893"/>
          </a:xfrm>
        </p:spPr>
        <p:txBody>
          <a:bodyPr>
            <a:normAutofit/>
          </a:bodyPr>
          <a:lstStyle/>
          <a:p>
            <a:r>
              <a:rPr lang="en-IN" sz="2000" dirty="0"/>
              <a:t>Exploratory Data</a:t>
            </a:r>
            <a:br>
              <a:rPr lang="en-IN" sz="2000" dirty="0"/>
            </a:br>
            <a:r>
              <a:rPr lang="en-IN" sz="2000" dirty="0"/>
              <a:t>Analysis</a:t>
            </a:r>
            <a:endParaRPr lang="en-US" sz="2000" dirty="0"/>
          </a:p>
        </p:txBody>
      </p:sp>
      <p:pic>
        <p:nvPicPr>
          <p:cNvPr id="11" name="Picture Placeholder 10" descr="Colourful Donuts">
            <a:extLst>
              <a:ext uri="{FF2B5EF4-FFF2-40B4-BE49-F238E27FC236}">
                <a16:creationId xmlns:a16="http://schemas.microsoft.com/office/drawing/2014/main" id="{2BED44C4-426C-F632-E89F-9FE89A61A54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2088377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9920-6FF7-953F-75C1-04C4FEC24FAC}"/>
              </a:ext>
            </a:extLst>
          </p:cNvPr>
          <p:cNvSpPr>
            <a:spLocks noGrp="1"/>
          </p:cNvSpPr>
          <p:nvPr>
            <p:ph type="title"/>
          </p:nvPr>
        </p:nvSpPr>
        <p:spPr/>
        <p:txBody>
          <a:bodyPr>
            <a:normAutofit fontScale="90000"/>
          </a:bodyPr>
          <a:lstStyle/>
          <a:p>
            <a:pPr algn="ctr"/>
            <a:r>
              <a:rPr lang="en-IN" dirty="0"/>
              <a:t>Best Location Based on votes</a:t>
            </a:r>
          </a:p>
        </p:txBody>
      </p:sp>
      <p:sp>
        <p:nvSpPr>
          <p:cNvPr id="6" name="Text Placeholder 5">
            <a:extLst>
              <a:ext uri="{FF2B5EF4-FFF2-40B4-BE49-F238E27FC236}">
                <a16:creationId xmlns:a16="http://schemas.microsoft.com/office/drawing/2014/main" id="{138936EE-8C83-9FA6-5F82-C0B286E6D7B3}"/>
              </a:ext>
            </a:extLst>
          </p:cNvPr>
          <p:cNvSpPr>
            <a:spLocks noGrp="1"/>
          </p:cNvSpPr>
          <p:nvPr>
            <p:ph type="body" sz="quarter" idx="16"/>
          </p:nvPr>
        </p:nvSpPr>
        <p:spPr>
          <a:xfrm>
            <a:off x="6096000" y="1661651"/>
            <a:ext cx="5879690" cy="4159045"/>
          </a:xfrm>
        </p:spPr>
        <p:txBody>
          <a:bodyPr>
            <a:normAutofit fontScale="92500" lnSpcReduction="10000"/>
          </a:bodyPr>
          <a:lstStyle/>
          <a:p>
            <a:pPr>
              <a:buNone/>
            </a:pPr>
            <a:r>
              <a:rPr lang="en-US" b="1" dirty="0"/>
              <a:t>Key Observations:</a:t>
            </a:r>
          </a:p>
          <a:p>
            <a:pPr>
              <a:buFont typeface="Arial" panose="020B0604020202020204" pitchFamily="34" charset="0"/>
              <a:buChar char="•"/>
            </a:pPr>
            <a:r>
              <a:rPr lang="en-US" dirty="0"/>
              <a:t>Areas like </a:t>
            </a:r>
            <a:r>
              <a:rPr lang="en-US" b="1" dirty="0"/>
              <a:t>Koramangala 5th Block</a:t>
            </a:r>
            <a:r>
              <a:rPr lang="en-US" dirty="0"/>
              <a:t>, </a:t>
            </a:r>
            <a:r>
              <a:rPr lang="en-US" b="1" dirty="0"/>
              <a:t>4th Block</a:t>
            </a:r>
            <a:r>
              <a:rPr lang="en-US" dirty="0"/>
              <a:t>, </a:t>
            </a:r>
            <a:r>
              <a:rPr lang="en-US" b="1" dirty="0"/>
              <a:t>Indiranagar</a:t>
            </a:r>
            <a:r>
              <a:rPr lang="en-US" dirty="0"/>
              <a:t>, and </a:t>
            </a:r>
            <a:r>
              <a:rPr lang="en-US" b="1" dirty="0"/>
              <a:t>Church Street</a:t>
            </a:r>
            <a:r>
              <a:rPr lang="en-US" dirty="0"/>
              <a:t> got the </a:t>
            </a:r>
            <a:r>
              <a:rPr lang="en-US" b="1" dirty="0"/>
              <a:t>highest number of votes</a:t>
            </a:r>
            <a:r>
              <a:rPr lang="en-US" dirty="0"/>
              <a:t>.</a:t>
            </a:r>
          </a:p>
          <a:p>
            <a:pPr>
              <a:buFont typeface="Arial" panose="020B0604020202020204" pitchFamily="34" charset="0"/>
              <a:buChar char="•"/>
            </a:pPr>
            <a:r>
              <a:rPr lang="en-US" dirty="0"/>
              <a:t>These areas show </a:t>
            </a:r>
            <a:r>
              <a:rPr lang="en-US" b="1" dirty="0"/>
              <a:t>high customer engagement</a:t>
            </a:r>
            <a:r>
              <a:rPr lang="en-US" dirty="0"/>
              <a:t>.</a:t>
            </a:r>
          </a:p>
          <a:p>
            <a:pPr>
              <a:buNone/>
            </a:pPr>
            <a:r>
              <a:rPr lang="en-US" b="1" dirty="0"/>
              <a:t>Insights:</a:t>
            </a:r>
          </a:p>
          <a:p>
            <a:pPr>
              <a:buFont typeface="Arial" panose="020B0604020202020204" pitchFamily="34" charset="0"/>
              <a:buChar char="•"/>
            </a:pPr>
            <a:r>
              <a:rPr lang="en-US" dirty="0"/>
              <a:t>Customers are </a:t>
            </a:r>
            <a:r>
              <a:rPr lang="en-US" b="1" dirty="0"/>
              <a:t>very active</a:t>
            </a:r>
            <a:r>
              <a:rPr lang="en-US" dirty="0"/>
              <a:t> in these areas.</a:t>
            </a:r>
          </a:p>
          <a:p>
            <a:pPr>
              <a:buFont typeface="Arial" panose="020B0604020202020204" pitchFamily="34" charset="0"/>
              <a:buChar char="•"/>
            </a:pPr>
            <a:r>
              <a:rPr lang="en-US" dirty="0"/>
              <a:t>Restaurants here are likely to be </a:t>
            </a:r>
            <a:r>
              <a:rPr lang="en-US" b="1" dirty="0"/>
              <a:t>popular and frequently visited</a:t>
            </a:r>
            <a:r>
              <a:rPr lang="en-US" dirty="0"/>
              <a:t>.</a:t>
            </a:r>
          </a:p>
          <a:p>
            <a:pPr>
              <a:buNone/>
            </a:pPr>
            <a:r>
              <a:rPr lang="en-US" b="1" dirty="0"/>
              <a:t>Recommendations:</a:t>
            </a:r>
          </a:p>
          <a:p>
            <a:pPr>
              <a:buFont typeface="Arial" panose="020B0604020202020204" pitchFamily="34" charset="0"/>
              <a:buChar char="•"/>
            </a:pPr>
            <a:r>
              <a:rPr lang="en-US" dirty="0"/>
              <a:t>Boost </a:t>
            </a:r>
            <a:r>
              <a:rPr lang="en-US" b="1" dirty="0"/>
              <a:t>social media presence</a:t>
            </a:r>
            <a:r>
              <a:rPr lang="en-US" dirty="0"/>
              <a:t> to get more votes.</a:t>
            </a:r>
          </a:p>
          <a:p>
            <a:pPr>
              <a:buFont typeface="Arial" panose="020B0604020202020204" pitchFamily="34" charset="0"/>
              <a:buChar char="•"/>
            </a:pPr>
            <a:r>
              <a:rPr lang="en-US" dirty="0"/>
              <a:t>Focus on </a:t>
            </a:r>
            <a:r>
              <a:rPr lang="en-US" b="1" dirty="0"/>
              <a:t>excellent customer service</a:t>
            </a:r>
            <a:r>
              <a:rPr lang="en-US" dirty="0"/>
              <a:t>.</a:t>
            </a:r>
          </a:p>
          <a:p>
            <a:pPr>
              <a:buFont typeface="Arial" panose="020B0604020202020204" pitchFamily="34" charset="0"/>
              <a:buChar char="•"/>
            </a:pPr>
            <a:r>
              <a:rPr lang="en-US" dirty="0"/>
              <a:t>Join </a:t>
            </a:r>
            <a:r>
              <a:rPr lang="en-US" b="1" dirty="0"/>
              <a:t>community programs</a:t>
            </a:r>
            <a:r>
              <a:rPr lang="en-US" dirty="0"/>
              <a:t> like donating extra food.</a:t>
            </a:r>
          </a:p>
          <a:p>
            <a:pPr>
              <a:buFont typeface="Arial" panose="020B0604020202020204" pitchFamily="34" charset="0"/>
              <a:buChar char="•"/>
            </a:pPr>
            <a:r>
              <a:rPr lang="en-US" dirty="0"/>
              <a:t>Start </a:t>
            </a:r>
            <a:r>
              <a:rPr lang="en-US" b="1" dirty="0"/>
              <a:t>loyalty programs</a:t>
            </a:r>
            <a:r>
              <a:rPr lang="en-US" dirty="0"/>
              <a:t> to bring back happy customers.</a:t>
            </a:r>
          </a:p>
          <a:p>
            <a:endParaRPr lang="en-IN" dirty="0"/>
          </a:p>
        </p:txBody>
      </p:sp>
      <p:sp>
        <p:nvSpPr>
          <p:cNvPr id="8" name="Footer Placeholder 7">
            <a:extLst>
              <a:ext uri="{FF2B5EF4-FFF2-40B4-BE49-F238E27FC236}">
                <a16:creationId xmlns:a16="http://schemas.microsoft.com/office/drawing/2014/main" id="{B4E8C3BA-C092-F523-DF76-FDE4A7BCFA57}"/>
              </a:ext>
            </a:extLst>
          </p:cNvPr>
          <p:cNvSpPr>
            <a:spLocks noGrp="1"/>
          </p:cNvSpPr>
          <p:nvPr>
            <p:ph type="ftr" sz="quarter" idx="11"/>
          </p:nvPr>
        </p:nvSpPr>
        <p:spPr/>
        <p:txBody>
          <a:bodyPr/>
          <a:lstStyle/>
          <a:p>
            <a:r>
              <a:rPr lang="en-US" dirty="0"/>
              <a:t> </a:t>
            </a:r>
            <a:r>
              <a:rPr lang="en-IN" dirty="0"/>
              <a:t>Restaurant Analysis</a:t>
            </a:r>
            <a:endParaRPr lang="en-US" dirty="0"/>
          </a:p>
        </p:txBody>
      </p:sp>
      <p:sp>
        <p:nvSpPr>
          <p:cNvPr id="9" name="Slide Number Placeholder 8">
            <a:extLst>
              <a:ext uri="{FF2B5EF4-FFF2-40B4-BE49-F238E27FC236}">
                <a16:creationId xmlns:a16="http://schemas.microsoft.com/office/drawing/2014/main" id="{F7E2E0EE-8181-AF7D-FCEA-125B390D83A6}"/>
              </a:ext>
            </a:extLst>
          </p:cNvPr>
          <p:cNvSpPr>
            <a:spLocks noGrp="1"/>
          </p:cNvSpPr>
          <p:nvPr>
            <p:ph type="sldNum" sz="quarter" idx="12"/>
          </p:nvPr>
        </p:nvSpPr>
        <p:spPr/>
        <p:txBody>
          <a:bodyPr/>
          <a:lstStyle/>
          <a:p>
            <a:fld id="{5EA792F7-1D9E-4C7E-A103-E8EDFDC2691E}" type="slidenum">
              <a:rPr lang="en-US" smtClean="0"/>
              <a:pPr/>
              <a:t>9</a:t>
            </a:fld>
            <a:endParaRPr lang="en-US" dirty="0"/>
          </a:p>
        </p:txBody>
      </p:sp>
      <p:pic>
        <p:nvPicPr>
          <p:cNvPr id="13" name="Picture 12">
            <a:extLst>
              <a:ext uri="{FF2B5EF4-FFF2-40B4-BE49-F238E27FC236}">
                <a16:creationId xmlns:a16="http://schemas.microsoft.com/office/drawing/2014/main" id="{2EF7BDE7-BDB3-0619-88F0-F131B3E1B6BC}"/>
              </a:ext>
            </a:extLst>
          </p:cNvPr>
          <p:cNvPicPr>
            <a:picLocks noChangeAspect="1"/>
          </p:cNvPicPr>
          <p:nvPr/>
        </p:nvPicPr>
        <p:blipFill>
          <a:blip r:embed="rId2"/>
          <a:stretch>
            <a:fillRect/>
          </a:stretch>
        </p:blipFill>
        <p:spPr>
          <a:xfrm>
            <a:off x="117987" y="1661652"/>
            <a:ext cx="5756530" cy="4326193"/>
          </a:xfrm>
          <a:prstGeom prst="rect">
            <a:avLst/>
          </a:prstGeom>
        </p:spPr>
      </p:pic>
      <p:sp>
        <p:nvSpPr>
          <p:cNvPr id="3" name="Date Placeholder 31">
            <a:extLst>
              <a:ext uri="{FF2B5EF4-FFF2-40B4-BE49-F238E27FC236}">
                <a16:creationId xmlns:a16="http://schemas.microsoft.com/office/drawing/2014/main" id="{127F9A35-335D-2E30-B605-6CABBC0CDCB1}"/>
              </a:ext>
            </a:extLst>
          </p:cNvPr>
          <p:cNvSpPr>
            <a:spLocks noGrp="1"/>
          </p:cNvSpPr>
          <p:nvPr>
            <p:ph type="dt" sz="half" idx="10"/>
          </p:nvPr>
        </p:nvSpPr>
        <p:spPr>
          <a:xfrm>
            <a:off x="838200" y="6356350"/>
            <a:ext cx="1549400" cy="365125"/>
          </a:xfrm>
        </p:spPr>
        <p:txBody>
          <a:bodyPr/>
          <a:lstStyle/>
          <a:p>
            <a:r>
              <a:rPr lang="en-US" dirty="0"/>
              <a:t>07/04/2025</a:t>
            </a:r>
          </a:p>
        </p:txBody>
      </p:sp>
    </p:spTree>
    <p:extLst>
      <p:ext uri="{BB962C8B-B14F-4D97-AF65-F5344CB8AC3E}">
        <p14:creationId xmlns:p14="http://schemas.microsoft.com/office/powerpoint/2010/main" val="1245127466"/>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483</TotalTime>
  <Words>3659</Words>
  <Application>Microsoft Office PowerPoint</Application>
  <PresentationFormat>Widescreen</PresentationFormat>
  <Paragraphs>709</Paragraphs>
  <Slides>49</Slides>
  <Notes>39</Notes>
  <HiddenSlides>0</HiddenSlides>
  <MMClips>0</MMClips>
  <ScaleCrop>false</ScaleCrop>
  <HeadingPairs>
    <vt:vector size="8" baseType="variant">
      <vt:variant>
        <vt:lpstr>Fonts Used</vt:lpstr>
      </vt:variant>
      <vt:variant>
        <vt:i4>5</vt:i4>
      </vt:variant>
      <vt:variant>
        <vt:lpstr>Theme</vt:lpstr>
      </vt:variant>
      <vt:variant>
        <vt:i4>1</vt:i4>
      </vt:variant>
      <vt:variant>
        <vt:lpstr>Links</vt:lpstr>
      </vt:variant>
      <vt:variant>
        <vt:i4>1</vt:i4>
      </vt:variant>
      <vt:variant>
        <vt:lpstr>Slide Titles</vt:lpstr>
      </vt:variant>
      <vt:variant>
        <vt:i4>49</vt:i4>
      </vt:variant>
    </vt:vector>
  </HeadingPairs>
  <TitlesOfParts>
    <vt:vector size="56" baseType="lpstr">
      <vt:lpstr>Arial</vt:lpstr>
      <vt:lpstr>Calibri</vt:lpstr>
      <vt:lpstr>Source Sans Pro</vt:lpstr>
      <vt:lpstr>system-ui</vt:lpstr>
      <vt:lpstr>Wingdings</vt:lpstr>
      <vt:lpstr>FunkyShapesDarkVTI</vt:lpstr>
      <vt:lpstr>file:///C:\Users\daroo\OneDrive\Documents\dashboard.xlsm</vt:lpstr>
      <vt:lpstr>Zomato Restaurants EDA</vt:lpstr>
      <vt:lpstr>Agenda</vt:lpstr>
      <vt:lpstr>Objective </vt:lpstr>
      <vt:lpstr>Data Collection &amp; Understanding</vt:lpstr>
      <vt:lpstr>Data Source:</vt:lpstr>
      <vt:lpstr>Data Cleaning &amp; Preprocessing</vt:lpstr>
      <vt:lpstr>Data Cleaning:</vt:lpstr>
      <vt:lpstr>Exploratory Data Analysis</vt:lpstr>
      <vt:lpstr>Best Location Based on votes</vt:lpstr>
      <vt:lpstr>Restaurant type distributions</vt:lpstr>
      <vt:lpstr>Most Popular Restaurants Chains in Bangalore</vt:lpstr>
      <vt:lpstr>Most Popular Cuisines</vt:lpstr>
      <vt:lpstr>Relationship between cost and rating</vt:lpstr>
      <vt:lpstr>Statistical Analysis</vt:lpstr>
      <vt:lpstr>What is the average cost for dining in Bangalore restaurants? Does the median cost differ significantly from the mean? </vt:lpstr>
      <vt:lpstr>Which restaurant cost is the most common among customers? </vt:lpstr>
      <vt:lpstr>Does higher cost of dining lead to restaurant ratings? </vt:lpstr>
      <vt:lpstr>Which cuisines receive the highest and lowest rating? </vt:lpstr>
      <vt:lpstr>Are expensive restaurants more engaging(getting more votes)?  </vt:lpstr>
      <vt:lpstr>Business Insights</vt:lpstr>
      <vt:lpstr>What are the best locations to open new restaurants(based on average rating)?  </vt:lpstr>
      <vt:lpstr>What are the best locations to open new restaurants(based on votes)?  </vt:lpstr>
      <vt:lpstr>What are the best locations to open new restaurants(based on location with demand but fewer restaurants)?  </vt:lpstr>
      <vt:lpstr>✅ Conclusion: Best Locations to Open New Restaurants   </vt:lpstr>
      <vt:lpstr>Which restaurant chains dominates Bangalore market?   </vt:lpstr>
      <vt:lpstr>   </vt:lpstr>
      <vt:lpstr>   </vt:lpstr>
      <vt:lpstr>Do restaurants that offers table booking attract more customers?    </vt:lpstr>
      <vt:lpstr> Which cities have best and worst rated restaurants?    </vt:lpstr>
      <vt:lpstr> Do higher votes indicate a more popular and highly rated restaurant?    </vt:lpstr>
      <vt:lpstr>Dashboard</vt:lpstr>
      <vt:lpstr>PowerPoint Presentation</vt:lpstr>
      <vt:lpstr>PowerPoint Presentation</vt:lpstr>
      <vt:lpstr>Linear Regression Model</vt:lpstr>
      <vt:lpstr> Predict Restaurants Success based on cost, votes, location, and cuisines?  </vt:lpstr>
      <vt:lpstr>Logistic Regression Model</vt:lpstr>
      <vt:lpstr> Predict Restaurants Success based on cost, votes, location, and cuisines?  </vt:lpstr>
      <vt:lpstr>PowerPoint Presentation</vt:lpstr>
      <vt:lpstr>Decision Tree Classifier Model</vt:lpstr>
      <vt:lpstr> Classify restaurants into high-rated (≥ 3.5) and low-rated (&lt; 3.5) categories using a Decision Tree model based on votes, cost, online order, and table booking.</vt:lpstr>
      <vt:lpstr>PowerPoint Presentation</vt:lpstr>
      <vt:lpstr>Summary</vt:lpstr>
      <vt:lpstr>Summary</vt:lpstr>
      <vt:lpstr>Summary</vt:lpstr>
      <vt:lpstr>Summary</vt:lpstr>
      <vt:lpstr>Summary</vt:lpstr>
      <vt:lpstr>Team</vt:lpstr>
      <vt:lpstr>The way to get started is to quit talking and begin doing.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pavan kalyan</dc:creator>
  <cp:lastModifiedBy>pavan kalyan</cp:lastModifiedBy>
  <cp:revision>2</cp:revision>
  <dcterms:created xsi:type="dcterms:W3CDTF">2025-04-07T03:44:00Z</dcterms:created>
  <dcterms:modified xsi:type="dcterms:W3CDTF">2025-04-09T06:15:07Z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